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6858000" cx="12192000"/>
  <p:notesSz cx="6858000" cy="9144000"/>
  <p:embeddedFontLst>
    <p:embeddedFont>
      <p:font typeface="Book Antiqua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  <p:ext uri="GoogleSlidesCustomDataVersion2">
      <go:slidesCustomData xmlns:go="http://customooxmlschemas.google.com/" r:id="rId15" roundtripDataSignature="AMtx7mgdk/OomaaBZq0tt332IiwiRtcx3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BookAntiqua-regular.fntdata"/><Relationship Id="rId10" Type="http://schemas.openxmlformats.org/officeDocument/2006/relationships/slide" Target="slides/slide5.xml"/><Relationship Id="rId13" Type="http://schemas.openxmlformats.org/officeDocument/2006/relationships/font" Target="fonts/BookAntiqua-italic.fntdata"/><Relationship Id="rId12" Type="http://schemas.openxmlformats.org/officeDocument/2006/relationships/font" Target="fonts/BookAntiqua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customschemas.google.com/relationships/presentationmetadata" Target="metadata"/><Relationship Id="rId14" Type="http://schemas.openxmlformats.org/officeDocument/2006/relationships/font" Target="fonts/BookAntiqua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4" name="Google Shape;9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0" name="Google Shape;10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6" name="Google Shape;10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"/>
          <p:cNvSpPr txBox="1"/>
          <p:nvPr>
            <p:ph type="ctrTitle"/>
          </p:nvPr>
        </p:nvSpPr>
        <p:spPr>
          <a:xfrm>
            <a:off x="562707" y="1371600"/>
            <a:ext cx="109728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spcFirstLastPara="1" rIns="45700" wrap="square" tIns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7E7"/>
              </a:buClr>
              <a:buSzPts val="4800"/>
              <a:buFont typeface="Lucida Sans"/>
              <a:buNone/>
              <a:defRPr b="1" sz="4800" cap="none">
                <a:solidFill>
                  <a:srgbClr val="E7E7E7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7"/>
          <p:cNvSpPr txBox="1"/>
          <p:nvPr>
            <p:ph idx="10" type="dt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7"/>
          <p:cNvSpPr txBox="1"/>
          <p:nvPr>
            <p:ph idx="11" type="ftr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7"/>
          <p:cNvSpPr txBox="1"/>
          <p:nvPr>
            <p:ph idx="12" type="sldNum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  <p:sp>
        <p:nvSpPr>
          <p:cNvPr id="16" name="Google Shape;16;p7"/>
          <p:cNvSpPr txBox="1"/>
          <p:nvPr>
            <p:ph idx="1" type="subTitle"/>
          </p:nvPr>
        </p:nvSpPr>
        <p:spPr>
          <a:xfrm>
            <a:off x="1828800" y="3331698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820"/>
              <a:buNone/>
              <a:defRPr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2pPr>
            <a:lvl3pPr lvl="2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710"/>
              <a:buNone/>
              <a:defRPr/>
            </a:lvl3pPr>
            <a:lvl4pPr lvl="3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7E7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" type="body"/>
          </p:nvPr>
        </p:nvSpPr>
        <p:spPr>
          <a:xfrm rot="5400000">
            <a:off x="3741420" y="-1531620"/>
            <a:ext cx="4709160" cy="109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02895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Char char="▣"/>
              <a:defRPr/>
            </a:lvl1pPr>
            <a:lvl2pPr indent="-32004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◼"/>
              <a:defRPr/>
            </a:lvl2pPr>
            <a:lvl3pPr indent="-337185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710"/>
              <a:buChar char="?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0" type="dt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1" type="ftr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 rot="5400000">
            <a:off x="7285038" y="1828802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7E7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 rot="5400000">
            <a:off x="1697038" y="-812799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02895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Char char="▣"/>
              <a:defRPr/>
            </a:lvl1pPr>
            <a:lvl2pPr indent="-32004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◼"/>
              <a:defRPr/>
            </a:lvl2pPr>
            <a:lvl3pPr indent="-337185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710"/>
              <a:buChar char="?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0" type="dt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2" type="sldNum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8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7E7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" type="body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02895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70"/>
              <a:buChar char="▣"/>
              <a:defRPr/>
            </a:lvl1pPr>
            <a:lvl2pPr indent="-32004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Char char="◼"/>
              <a:defRPr/>
            </a:lvl2pPr>
            <a:lvl3pPr indent="-337185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710"/>
              <a:buChar char="?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0" type="dt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8"/>
          <p:cNvSpPr txBox="1"/>
          <p:nvPr>
            <p:ph idx="11" type="ftr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/>
          <p:nvPr>
            <p:ph type="title"/>
          </p:nvPr>
        </p:nvSpPr>
        <p:spPr>
          <a:xfrm>
            <a:off x="2133600" y="609600"/>
            <a:ext cx="94488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1E1E1"/>
              </a:buClr>
              <a:buSzPts val="4800"/>
              <a:buFont typeface="Lucida Sans"/>
              <a:buNone/>
              <a:defRPr b="1" sz="4800" cap="none">
                <a:solidFill>
                  <a:srgbClr val="E1E1E1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" type="body"/>
          </p:nvPr>
        </p:nvSpPr>
        <p:spPr>
          <a:xfrm>
            <a:off x="2133600" y="2507786"/>
            <a:ext cx="9448800" cy="1509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00"/>
              <a:buNone/>
              <a:defRPr sz="20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52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26" name="Google Shape;26;p9"/>
          <p:cNvSpPr txBox="1"/>
          <p:nvPr>
            <p:ph idx="10" type="dt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9"/>
          <p:cNvSpPr txBox="1"/>
          <p:nvPr>
            <p:ph idx="11" type="ftr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9"/>
          <p:cNvSpPr txBox="1"/>
          <p:nvPr>
            <p:ph idx="12" type="sldNum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7E7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" type="body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5915" lvl="0" marL="45720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SzPts val="1690"/>
              <a:buChar char="▣"/>
              <a:defRPr sz="2600"/>
            </a:lvl1pPr>
            <a:lvl2pPr indent="-350519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Char char="◼"/>
              <a:defRPr sz="2400"/>
            </a:lvl2pPr>
            <a:lvl3pPr indent="-34925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900"/>
              <a:buChar char="?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■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32" name="Google Shape;32;p10"/>
          <p:cNvSpPr txBox="1"/>
          <p:nvPr>
            <p:ph idx="2" type="body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5915" lvl="0" marL="45720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SzPts val="1690"/>
              <a:buChar char="▣"/>
              <a:defRPr sz="2600"/>
            </a:lvl1pPr>
            <a:lvl2pPr indent="-350519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Char char="◼"/>
              <a:defRPr sz="2400"/>
            </a:lvl2pPr>
            <a:lvl3pPr indent="-34925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900"/>
              <a:buChar char="?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■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33" name="Google Shape;33;p10"/>
          <p:cNvSpPr txBox="1"/>
          <p:nvPr>
            <p:ph idx="10" type="dt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0"/>
          <p:cNvSpPr txBox="1"/>
          <p:nvPr>
            <p:ph idx="11" type="ftr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/>
          <p:nvPr>
            <p:ph type="title"/>
          </p:nvPr>
        </p:nvSpPr>
        <p:spPr>
          <a:xfrm>
            <a:off x="609600" y="273050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7E7"/>
              </a:buClr>
              <a:buSzPts val="4100"/>
              <a:buFont typeface="Lucida Sans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1"/>
          <p:cNvSpPr txBox="1"/>
          <p:nvPr>
            <p:ph idx="1" type="body"/>
          </p:nvPr>
        </p:nvSpPr>
        <p:spPr>
          <a:xfrm>
            <a:off x="609600" y="1535113"/>
            <a:ext cx="5386917" cy="750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  <a:defRPr b="0" sz="2400" cap="none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71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39" name="Google Shape;39;p11"/>
          <p:cNvSpPr txBox="1"/>
          <p:nvPr>
            <p:ph idx="2" type="body"/>
          </p:nvPr>
        </p:nvSpPr>
        <p:spPr>
          <a:xfrm>
            <a:off x="6193368" y="1535113"/>
            <a:ext cx="5389033" cy="750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560"/>
              <a:buNone/>
              <a:defRPr b="0" sz="2400" cap="none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71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40" name="Google Shape;40;p11"/>
          <p:cNvSpPr txBox="1"/>
          <p:nvPr>
            <p:ph idx="3" type="body"/>
          </p:nvPr>
        </p:nvSpPr>
        <p:spPr>
          <a:xfrm>
            <a:off x="609600" y="2362201"/>
            <a:ext cx="5386917" cy="3763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766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560"/>
              <a:buChar char="▣"/>
              <a:defRPr sz="2400"/>
            </a:lvl1pPr>
            <a:lvl2pPr indent="-3302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600"/>
              <a:buChar char="◼"/>
              <a:defRPr sz="2000"/>
            </a:lvl2pPr>
            <a:lvl3pPr indent="-337185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710"/>
              <a:buChar char="?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?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■"/>
              <a:defRPr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41" name="Google Shape;41;p11"/>
          <p:cNvSpPr txBox="1"/>
          <p:nvPr>
            <p:ph idx="4" type="body"/>
          </p:nvPr>
        </p:nvSpPr>
        <p:spPr>
          <a:xfrm>
            <a:off x="6193368" y="2362201"/>
            <a:ext cx="5389033" cy="3763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766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560"/>
              <a:buChar char="▣"/>
              <a:defRPr sz="2400"/>
            </a:lvl1pPr>
            <a:lvl2pPr indent="-3302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600"/>
              <a:buChar char="◼"/>
              <a:defRPr sz="2000"/>
            </a:lvl2pPr>
            <a:lvl3pPr indent="-337185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710"/>
              <a:buChar char="?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?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Char char="■"/>
              <a:defRPr sz="16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42" name="Google Shape;42;p11"/>
          <p:cNvSpPr txBox="1"/>
          <p:nvPr>
            <p:ph idx="10" type="dt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1"/>
          <p:cNvSpPr txBox="1"/>
          <p:nvPr>
            <p:ph idx="11" type="ftr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1"/>
          <p:cNvSpPr txBox="1"/>
          <p:nvPr>
            <p:ph idx="12" type="sldNum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ólo el título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7E7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0" type="dt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1" type="ftr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0" type="dt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1" type="ftr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7E7"/>
              </a:buClr>
              <a:buSzPts val="2200"/>
              <a:buFont typeface="Lucida Sans"/>
              <a:buNone/>
              <a:defRPr b="0" sz="2200">
                <a:solidFill>
                  <a:srgbClr val="E7E7E7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609601" y="1524001"/>
            <a:ext cx="4011084" cy="46021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95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2" type="body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5915" lvl="0" marL="45720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SzPts val="1690"/>
              <a:buChar char="▣"/>
              <a:defRPr sz="2600"/>
            </a:lvl1pPr>
            <a:lvl2pPr indent="-350519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Char char="◼"/>
              <a:defRPr sz="2400"/>
            </a:lvl2pPr>
            <a:lvl3pPr indent="-361314" lvl="2" marL="137160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SzPts val="2090"/>
              <a:buChar char="?"/>
              <a:defRPr sz="22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?"/>
              <a:defRPr sz="20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■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0" type="dt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1" type="ftr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2" type="sldNum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>
            <p:ph type="title"/>
          </p:nvPr>
        </p:nvSpPr>
        <p:spPr>
          <a:xfrm>
            <a:off x="2438400" y="609600"/>
            <a:ext cx="7315200" cy="52228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spcFirstLastPara="1" rIns="45700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7E7"/>
              </a:buClr>
              <a:buSzPts val="2000"/>
              <a:buFont typeface="Lucida Sans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5"/>
          <p:cNvSpPr/>
          <p:nvPr>
            <p:ph idx="2" type="pic"/>
          </p:nvPr>
        </p:nvSpPr>
        <p:spPr>
          <a:xfrm>
            <a:off x="2438400" y="1831975"/>
            <a:ext cx="7315200" cy="3962400"/>
          </a:xfrm>
          <a:prstGeom prst="rect">
            <a:avLst/>
          </a:prstGeom>
          <a:solidFill>
            <a:schemeClr val="dk2"/>
          </a:solidFill>
          <a:ln cap="sq" cmpd="sng" w="4445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190500" dir="2700000" dist="228600" sy="90000">
              <a:srgbClr val="000000">
                <a:alpha val="23921"/>
              </a:srgbClr>
            </a:outerShdw>
          </a:effectLst>
        </p:spPr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2438400" y="1166787"/>
            <a:ext cx="7315200" cy="5303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910"/>
              <a:buNone/>
              <a:defRPr sz="1400"/>
            </a:lvl1pPr>
            <a:lvl2pPr indent="-28956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960"/>
              <a:buChar char="◼"/>
              <a:defRPr sz="1200"/>
            </a:lvl2pPr>
            <a:lvl3pPr indent="-288925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950"/>
              <a:buChar char="?"/>
              <a:defRPr sz="1000"/>
            </a:lvl3pPr>
            <a:lvl4pPr indent="-28575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Char char="?"/>
              <a:defRPr sz="900"/>
            </a:lvl4pPr>
            <a:lvl5pPr indent="-28575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Char char="■"/>
              <a:defRPr sz="9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?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0" type="dt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1" type="ftr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7E7"/>
              </a:buClr>
              <a:buSzPts val="4100"/>
              <a:buFont typeface="Lucida Sans"/>
              <a:buNone/>
              <a:defRPr b="1" i="0" sz="4100" u="none" cap="none" strike="noStrike">
                <a:solidFill>
                  <a:srgbClr val="E7E7E7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6"/>
          <p:cNvSpPr txBox="1"/>
          <p:nvPr>
            <p:ph idx="1" type="body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4170" lvl="0" marL="4572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9F9F9"/>
              </a:buClr>
              <a:buSzPts val="1820"/>
              <a:buFont typeface="Noto Sans Symbols"/>
              <a:buChar char="▣"/>
              <a:defRPr b="0" i="0" sz="2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350519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920"/>
              <a:buFont typeface="Noto Sans Symbols"/>
              <a:buChar char="◼"/>
              <a:defRPr b="0" i="0" sz="24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361314" lvl="2" marL="1371600" marR="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lt1"/>
              </a:buClr>
              <a:buSzPts val="2090"/>
              <a:buFont typeface="Noto Sans Symbols"/>
              <a:buChar char="🢭"/>
              <a:defRPr b="0" i="0" sz="22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🢝"/>
              <a:defRPr b="0" i="0" sz="20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■"/>
              <a:defRPr b="0" i="0" sz="20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🢝"/>
              <a:def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Noto Sans Symbols"/>
              <a:buChar char="●"/>
              <a:defRPr b="0" i="0" sz="1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8" name="Google Shape;8;p6"/>
          <p:cNvSpPr txBox="1"/>
          <p:nvPr>
            <p:ph idx="10" type="dt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9" name="Google Shape;9;p6"/>
          <p:cNvSpPr txBox="1"/>
          <p:nvPr>
            <p:ph idx="11" type="ftr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10" name="Google Shape;10;p6"/>
          <p:cNvSpPr txBox="1"/>
          <p:nvPr>
            <p:ph idx="12" type="sldNum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0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BABABA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562707" y="1371600"/>
            <a:ext cx="109728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45700" spcFirstLastPara="1" rIns="45700" wrap="square" tIns="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7E7"/>
              </a:buClr>
              <a:buSzPts val="4800"/>
              <a:buFont typeface="Lucida Sans"/>
              <a:buNone/>
            </a:pPr>
            <a:r>
              <a:rPr lang="es-ES"/>
              <a:t>COMPAÑEROS AYUDANTES</a:t>
            </a:r>
            <a:endParaRPr/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1828800" y="3331698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20"/>
              <a:buNone/>
            </a:pPr>
            <a:r>
              <a:rPr lang="es-ES"/>
              <a:t>IES “JOSÉ MOR DE FUENTES”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7E7"/>
              </a:buClr>
              <a:buSzPts val="4100"/>
              <a:buFont typeface="Lucida Sans"/>
              <a:buNone/>
            </a:pPr>
            <a:r>
              <a:rPr lang="es-ES"/>
              <a:t>OBJETIVOS</a:t>
            </a:r>
            <a:endParaRPr/>
          </a:p>
        </p:txBody>
      </p:sp>
      <p:sp>
        <p:nvSpPr>
          <p:cNvPr id="91" name="Google Shape;91;p2"/>
          <p:cNvSpPr txBox="1"/>
          <p:nvPr>
            <p:ph idx="1" type="body"/>
          </p:nvPr>
        </p:nvSpPr>
        <p:spPr>
          <a:xfrm>
            <a:off x="838200" y="1259174"/>
            <a:ext cx="10515600" cy="53514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-411480" lvl="0" marL="54864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65000"/>
              <a:buChar char="▣"/>
            </a:pPr>
            <a:r>
              <a:rPr lang="es-ES"/>
              <a:t>Fomentar la colaboración, el conocimiento y búsqueda de soluciones en problemas interpersonales en el ámbito escolar.</a:t>
            </a:r>
            <a:endParaRPr/>
          </a:p>
          <a:p>
            <a:pPr indent="-411480" lvl="0" marL="548640" rtl="0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SzPct val="65000"/>
              <a:buChar char="▣"/>
            </a:pPr>
            <a:r>
              <a:rPr lang="es-ES">
                <a:solidFill>
                  <a:srgbClr val="00FF00"/>
                </a:solidFill>
              </a:rPr>
              <a:t>Reducir los casos de acoso </a:t>
            </a:r>
            <a:r>
              <a:rPr lang="es-ES"/>
              <a:t>entre alumnado.</a:t>
            </a:r>
            <a:endParaRPr/>
          </a:p>
          <a:p>
            <a:pPr indent="-411480" lvl="0" marL="548640" rtl="0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SzPct val="65000"/>
              <a:buChar char="▣"/>
            </a:pPr>
            <a:r>
              <a:rPr lang="es-ES">
                <a:solidFill>
                  <a:srgbClr val="FF9900"/>
                </a:solidFill>
              </a:rPr>
              <a:t>Disminuir la conflictividad</a:t>
            </a:r>
            <a:r>
              <a:rPr lang="es-ES"/>
              <a:t> y, con ello, la necesidad de aplicación de medidas sancionadoras.</a:t>
            </a:r>
            <a:endParaRPr/>
          </a:p>
          <a:p>
            <a:pPr indent="-411480" lvl="0" marL="548640" rtl="0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SzPct val="65000"/>
              <a:buChar char="▣"/>
            </a:pPr>
            <a:r>
              <a:rPr lang="es-ES"/>
              <a:t>Mejorar la seguridad de todos los miembros de la comunidad educativa.</a:t>
            </a:r>
            <a:endParaRPr/>
          </a:p>
          <a:p>
            <a:pPr indent="-411480" lvl="0" marL="548640" rtl="0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SzPct val="65000"/>
              <a:buChar char="▣"/>
            </a:pPr>
            <a:r>
              <a:rPr lang="es-ES">
                <a:solidFill>
                  <a:srgbClr val="9900FF"/>
                </a:solidFill>
              </a:rPr>
              <a:t>Favorecer la participación</a:t>
            </a:r>
            <a:r>
              <a:rPr lang="es-ES"/>
              <a:t> directa del alumnado en la resolución de conflictos de la escuela.</a:t>
            </a:r>
            <a:endParaRPr/>
          </a:p>
          <a:p>
            <a:pPr indent="-411480" lvl="0" marL="548640" rtl="0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SzPct val="65000"/>
              <a:buChar char="▣"/>
            </a:pPr>
            <a:r>
              <a:rPr lang="es-ES"/>
              <a:t>Crear canales de comunicación y de conocimiento mutuo entre educadores y alumnado, mejorando la autoestima de todas las personas participantes en el programa.</a:t>
            </a:r>
            <a:endParaRPr/>
          </a:p>
          <a:p>
            <a:pPr indent="-411480" lvl="0" marL="548640" rtl="0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SzPct val="65000"/>
              <a:buChar char="▣"/>
            </a:pPr>
            <a:r>
              <a:rPr lang="es-ES"/>
              <a:t>Establecer una organización escolar específica para </a:t>
            </a:r>
            <a:r>
              <a:rPr lang="es-ES">
                <a:solidFill>
                  <a:srgbClr val="C27BA0"/>
                </a:solidFill>
              </a:rPr>
              <a:t>combatir las formas violentas de afrontar los conflictos.</a:t>
            </a:r>
            <a:endParaRPr>
              <a:solidFill>
                <a:srgbClr val="C27BA0"/>
              </a:solidFill>
            </a:endParaRPr>
          </a:p>
          <a:p>
            <a:pPr indent="-411480" lvl="0" marL="548640" rtl="0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SzPct val="65000"/>
              <a:buChar char="▣"/>
            </a:pPr>
            <a:r>
              <a:rPr lang="es-ES"/>
              <a:t>Incrementar los valores de ciudadanía a través de la responsabilidad compartida y la implicación en la </a:t>
            </a:r>
            <a:r>
              <a:rPr lang="es-ES">
                <a:solidFill>
                  <a:srgbClr val="E06666"/>
                </a:solidFill>
              </a:rPr>
              <a:t>mejora del clima afectivo de la comunidad.</a:t>
            </a:r>
            <a:endParaRPr>
              <a:solidFill>
                <a:srgbClr val="E06666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7E7"/>
              </a:buClr>
              <a:buSzPct val="100000"/>
              <a:buFont typeface="Lucida Sans"/>
              <a:buNone/>
            </a:pPr>
            <a:r>
              <a:rPr lang="es-ES"/>
              <a:t>FUNCIONES DEL ALUMNADO AYUDANTE</a:t>
            </a:r>
            <a:endParaRPr/>
          </a:p>
        </p:txBody>
      </p:sp>
      <p:sp>
        <p:nvSpPr>
          <p:cNvPr id="97" name="Google Shape;97;p3"/>
          <p:cNvSpPr txBox="1"/>
          <p:nvPr>
            <p:ph idx="1" type="body"/>
          </p:nvPr>
        </p:nvSpPr>
        <p:spPr>
          <a:xfrm>
            <a:off x="838200" y="1424066"/>
            <a:ext cx="10515600" cy="47528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428815" lvl="0" marL="54864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20"/>
              <a:buChar char="▣"/>
            </a:pPr>
            <a:r>
              <a:rPr lang="es-ES"/>
              <a:t>Ayuda entre iguales cuando alguien les molesta o necesitan que los escuchen. No les aconseja, sino que les escucha.</a:t>
            </a:r>
            <a:endParaRPr/>
          </a:p>
          <a:p>
            <a:pPr indent="-428815" lvl="0" marL="548640" rtl="0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SzPts val="1820"/>
              <a:buChar char="▣"/>
            </a:pPr>
            <a:r>
              <a:rPr lang="es-ES"/>
              <a:t>Lidera actividades de grupo en el recreo o en clase.</a:t>
            </a:r>
            <a:endParaRPr/>
          </a:p>
          <a:p>
            <a:pPr indent="-428815" lvl="0" marL="548640" rtl="0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SzPts val="1820"/>
              <a:buChar char="▣"/>
            </a:pPr>
            <a:r>
              <a:rPr lang="es-ES"/>
              <a:t>Puede ayudar a otro compañero o compañera cuando tenga alguna dificultad con algún miembro del profesorado, mediando para la resolución del conflicto.</a:t>
            </a:r>
            <a:endParaRPr/>
          </a:p>
          <a:p>
            <a:pPr indent="-428815" lvl="0" marL="548640" rtl="0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SzPts val="1820"/>
              <a:buChar char="▣"/>
            </a:pPr>
            <a:r>
              <a:rPr lang="es-ES"/>
              <a:t>Ayuda al alumnado que esté triste o decaído por algún problema personal y que necesite que alguien les escuche o les preste un poco de atención.</a:t>
            </a:r>
            <a:endParaRPr/>
          </a:p>
          <a:p>
            <a:pPr indent="-428815" lvl="0" marL="548640" rtl="0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SzPts val="1820"/>
              <a:buChar char="▣"/>
            </a:pPr>
            <a:r>
              <a:rPr lang="es-ES"/>
              <a:t>Acoge a los recién llegados al centro y actúa como acompañante.</a:t>
            </a:r>
            <a:endParaRPr/>
          </a:p>
          <a:p>
            <a:pPr indent="-428815" lvl="0" marL="548640" rtl="0" algn="l">
              <a:lnSpc>
                <a:spcPct val="100000"/>
              </a:lnSpc>
              <a:spcBef>
                <a:spcPts val="476"/>
              </a:spcBef>
              <a:spcAft>
                <a:spcPts val="0"/>
              </a:spcAft>
              <a:buSzPts val="1820"/>
              <a:buChar char="▣"/>
            </a:pPr>
            <a:r>
              <a:rPr lang="es-ES"/>
              <a:t>Facilita una mejora de la convivencia en el grupo.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7E7"/>
              </a:buClr>
              <a:buSzPts val="4100"/>
              <a:buFont typeface="Lucida Sans"/>
              <a:buNone/>
            </a:pPr>
            <a:r>
              <a:rPr lang="es-ES"/>
              <a:t>CONDICIONES / REQUISITOS</a:t>
            </a:r>
            <a:endParaRPr/>
          </a:p>
        </p:txBody>
      </p:sp>
      <p:sp>
        <p:nvSpPr>
          <p:cNvPr id="103" name="Google Shape;103;p4"/>
          <p:cNvSpPr txBox="1"/>
          <p:nvPr>
            <p:ph idx="1" type="body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411480" lvl="0" marL="54864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20"/>
              <a:buChar char="▣"/>
            </a:pPr>
            <a:r>
              <a:rPr lang="es-ES"/>
              <a:t>Nombramiento de una persona responsable del proyecto.</a:t>
            </a:r>
            <a:endParaRPr/>
          </a:p>
          <a:p>
            <a:pPr indent="-411480" lvl="0" marL="54864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820"/>
              <a:buChar char="▣"/>
            </a:pPr>
            <a:r>
              <a:rPr lang="es-ES"/>
              <a:t>Creación de un equipo de profesores y profesoras, tutores, y equipo de convivencia, que trabajen directamente en el programa e impulsen su inclusión en la vida cotidiana del centro.</a:t>
            </a:r>
            <a:endParaRPr/>
          </a:p>
          <a:p>
            <a:pPr indent="-411480" lvl="0" marL="54864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820"/>
              <a:buChar char="▣"/>
            </a:pPr>
            <a:r>
              <a:rPr lang="es-ES"/>
              <a:t>Presentación del proyecto a las familias.</a:t>
            </a:r>
            <a:endParaRPr/>
          </a:p>
          <a:p>
            <a:pPr indent="-411480" lvl="0" marL="54864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820"/>
              <a:buChar char="▣"/>
            </a:pPr>
            <a:r>
              <a:rPr lang="es-ES"/>
              <a:t>Lograr la implicación y participación de suficiente alumnado.</a:t>
            </a:r>
            <a:endParaRPr/>
          </a:p>
          <a:p>
            <a:pPr indent="-411480" lvl="0" marL="54864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820"/>
              <a:buChar char="▣"/>
            </a:pPr>
            <a:r>
              <a:rPr lang="es-ES"/>
              <a:t>Introducción de un espacio horario para poder realizar el programa de formación inicial y para observatorios de convivencia posteriores.</a:t>
            </a:r>
            <a:endParaRPr/>
          </a:p>
          <a:p>
            <a:pPr indent="-411480" lvl="0" marL="54864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820"/>
              <a:buChar char="▣"/>
            </a:pPr>
            <a:r>
              <a:rPr lang="es-ES"/>
              <a:t>Habilitación de un espacio para poder reunirse con periodicidad.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"/>
          <p:cNvSpPr txBox="1"/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E7E7"/>
              </a:buClr>
              <a:buSzPts val="4100"/>
              <a:buFont typeface="Lucida Sans"/>
              <a:buNone/>
            </a:pPr>
            <a:r>
              <a:rPr lang="es-ES"/>
              <a:t>PROPUESTA DE ACCIÓN</a:t>
            </a:r>
            <a:endParaRPr/>
          </a:p>
        </p:txBody>
      </p:sp>
      <p:sp>
        <p:nvSpPr>
          <p:cNvPr id="109" name="Google Shape;109;p5"/>
          <p:cNvSpPr txBox="1"/>
          <p:nvPr>
            <p:ph idx="1" type="body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-411480" lvl="0" marL="54864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65000"/>
              <a:buAutoNum type="arabicPeriod"/>
            </a:pPr>
            <a:r>
              <a:rPr lang="es-ES"/>
              <a:t>Toma de conciencia, debate, difusión y aprobación.</a:t>
            </a:r>
            <a:endParaRPr/>
          </a:p>
          <a:p>
            <a:pPr indent="-411480" lvl="0" marL="548640" rtl="0" algn="l">
              <a:lnSpc>
                <a:spcPct val="100000"/>
              </a:lnSpc>
              <a:spcBef>
                <a:spcPts val="518"/>
              </a:spcBef>
              <a:spcAft>
                <a:spcPts val="0"/>
              </a:spcAft>
              <a:buSzPct val="65000"/>
              <a:buAutoNum type="arabicPeriod"/>
            </a:pPr>
            <a:r>
              <a:rPr lang="es-ES"/>
              <a:t>Desarrollo del modelo: selección, formación y organización.</a:t>
            </a:r>
            <a:endParaRPr/>
          </a:p>
          <a:p>
            <a:pPr indent="-411480" lvl="0" marL="548640" rtl="0" algn="l">
              <a:lnSpc>
                <a:spcPct val="100000"/>
              </a:lnSpc>
              <a:spcBef>
                <a:spcPts val="518"/>
              </a:spcBef>
              <a:spcAft>
                <a:spcPts val="0"/>
              </a:spcAft>
              <a:buSzPct val="65000"/>
              <a:buAutoNum type="arabicPeriod"/>
            </a:pPr>
            <a:r>
              <a:rPr lang="es-ES"/>
              <a:t>Mantenimiento, supervisión, expansión de la experiencia y evaluación.</a:t>
            </a:r>
            <a:endParaRPr/>
          </a:p>
          <a:p>
            <a:pPr indent="-411480" lvl="0" marL="548640" rtl="0" algn="l">
              <a:lnSpc>
                <a:spcPct val="100000"/>
              </a:lnSpc>
              <a:spcBef>
                <a:spcPts val="518"/>
              </a:spcBef>
              <a:spcAft>
                <a:spcPts val="0"/>
              </a:spcAft>
              <a:buSzPct val="65000"/>
              <a:buAutoNum type="arabicPeriod"/>
            </a:pPr>
            <a:r>
              <a:rPr lang="es-ES"/>
              <a:t>ELECCIÓN POR PARTE DEL PROPIO ALUMNADO</a:t>
            </a:r>
            <a:endParaRPr/>
          </a:p>
          <a:p>
            <a:pPr indent="-411480" lvl="0" marL="548640" rtl="0" algn="l">
              <a:lnSpc>
                <a:spcPct val="100000"/>
              </a:lnSpc>
              <a:spcBef>
                <a:spcPts val="518"/>
              </a:spcBef>
              <a:spcAft>
                <a:spcPts val="0"/>
              </a:spcAft>
              <a:buSzPct val="65000"/>
              <a:buAutoNum type="arabicPeriod"/>
            </a:pPr>
            <a:r>
              <a:rPr lang="es-ES"/>
              <a:t>INFORMAR A LAS FAMILIAS</a:t>
            </a:r>
            <a:endParaRPr/>
          </a:p>
          <a:p>
            <a:pPr indent="-411480" lvl="0" marL="548640" rtl="0" algn="l">
              <a:lnSpc>
                <a:spcPct val="100000"/>
              </a:lnSpc>
              <a:spcBef>
                <a:spcPts val="518"/>
              </a:spcBef>
              <a:spcAft>
                <a:spcPts val="0"/>
              </a:spcAft>
              <a:buSzPct val="65000"/>
              <a:buAutoNum type="arabicPeriod"/>
            </a:pPr>
            <a:r>
              <a:rPr lang="es-ES"/>
              <a:t>HACER ENTENDER QUE EL COMPAÑERO AYUDANTE NO ES UN CHIVATO, UN POLICÍA O UN AMIGO SI NO QUE SE TRATA DE UN MEDIADOR QUE PUEDE CUMPLIR CON VARIAS TAREAS COMO P. EJ: servicio de mediación en conflictos, círculos de amigos en torno al alumnado con dificultades de integración, contratos de ayuda curricular para ayuda en el aprendizaje.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Vértice">
  <a:themeElements>
    <a:clrScheme name="Escala de grises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2022-04-19T17:49:57Z</dcterms:created>
  <dc:creator>CARMEN LORENA MARIN SALCEDO</dc:creator>
</cp:coreProperties>
</file>