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6858000" cx="9144000"/>
  <p:notesSz cx="6858000" cy="9144000"/>
  <p:embeddedFontLst>
    <p:embeddedFont>
      <p:font typeface="Tahoma"/>
      <p:regular r:id="rId20"/>
      <p:bold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Tahoma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Tahoma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1" name="Google Shape;71;p11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2" name="Google Shape;72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objetos y texto" type="objAndTx">
  <p:cSld name="OBJECT_AND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14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1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7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7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4" name="Google Shape;64;p10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6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Relationship Id="rId4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Relationship Id="rId4" Type="http://schemas.openxmlformats.org/officeDocument/2006/relationships/image" Target="../media/image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Relationship Id="rId4" Type="http://schemas.openxmlformats.org/officeDocument/2006/relationships/image" Target="../media/image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Relationship Id="rId4" Type="http://schemas.openxmlformats.org/officeDocument/2006/relationships/image" Target="../media/image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/>
          <p:nvPr>
            <p:ph type="ctrTitle"/>
          </p:nvPr>
        </p:nvSpPr>
        <p:spPr>
          <a:xfrm>
            <a:off x="685800" y="2565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b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08 PICADURA Y MORDEDURA DE ANIMAL</a:t>
            </a:r>
            <a:endParaRPr/>
          </a:p>
        </p:txBody>
      </p:sp>
      <p:sp>
        <p:nvSpPr>
          <p:cNvPr id="99" name="Google Shape;99;p15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00" name="Google Shape;100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MORDEDURA DE SERPIENTE</a:t>
            </a:r>
            <a:endParaRPr/>
          </a:p>
        </p:txBody>
      </p:sp>
      <p:sp>
        <p:nvSpPr>
          <p:cNvPr id="159" name="Google Shape;159;p24"/>
          <p:cNvSpPr txBox="1"/>
          <p:nvPr>
            <p:ph idx="1" type="body"/>
          </p:nvPr>
        </p:nvSpPr>
        <p:spPr>
          <a:xfrm>
            <a:off x="457200" y="1981200"/>
            <a:ext cx="8578850" cy="2600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EN ESPAÑA LA SERPIENTE VENENOSA AUTÓCTONA ES LA VÍBORA.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MUERDE EN MANOS Y PIES.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ZONA RURAL: PIRINEOS</a:t>
            </a:r>
            <a:endParaRPr/>
          </a:p>
        </p:txBody>
      </p:sp>
      <p:pic>
        <p:nvPicPr>
          <p:cNvPr descr="aspid" id="160" name="Google Shape;160;p24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27312" y="4292600"/>
            <a:ext cx="3175000" cy="2109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66" name="Google Shape;166;p25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DOLOR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INFLAMACIÓN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HUELLA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VENENO: 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folHlink"/>
              </a:buClr>
              <a:buSzPts val="1560"/>
              <a:buFont typeface="Noto Sans Symbols"/>
              <a:buChar char="■"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shock, ansiedad, nausea, vómito, convulsión, coma.</a:t>
            </a:r>
            <a:endParaRPr/>
          </a:p>
        </p:txBody>
      </p:sp>
      <p:pic>
        <p:nvPicPr>
          <p:cNvPr descr="Mordedura_Serpiente" id="167" name="Google Shape;167;p25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40200" y="2090737"/>
            <a:ext cx="4432300" cy="3271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6"/>
          <p:cNvSpPr txBox="1"/>
          <p:nvPr>
            <p:ph type="title"/>
          </p:nvPr>
        </p:nvSpPr>
        <p:spPr>
          <a:xfrm>
            <a:off x="447675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73" name="Google Shape;173;p26"/>
          <p:cNvSpPr txBox="1"/>
          <p:nvPr>
            <p:ph idx="1" type="body"/>
          </p:nvPr>
        </p:nvSpPr>
        <p:spPr>
          <a:xfrm>
            <a:off x="457200" y="1557337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CALMAR A LA VÍCTIMA.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TENDERLA EN EL SUELO Y QUE NO SE MUEVA.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LAVAR LA HERIDA CON AGUA Y JABÓN.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APLICAR HIELO O COMPRESA FRÍA.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INMOVILIZAR LA EXTREMIDAD.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ELEVAR LA EXTREMIDAD.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TRASLADAR A UN HOSPITAL.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7"/>
          <p:cNvSpPr txBox="1"/>
          <p:nvPr>
            <p:ph type="title"/>
          </p:nvPr>
        </p:nvSpPr>
        <p:spPr>
          <a:xfrm>
            <a:off x="447675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</a:t>
            </a:r>
            <a:r>
              <a:rPr b="1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NO</a:t>
            </a: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 HACER</a:t>
            </a:r>
            <a:endParaRPr/>
          </a:p>
        </p:txBody>
      </p:sp>
      <p:sp>
        <p:nvSpPr>
          <p:cNvPr id="179" name="Google Shape;179;p27"/>
          <p:cNvSpPr txBox="1"/>
          <p:nvPr>
            <p:ph idx="1" type="body"/>
          </p:nvPr>
        </p:nvSpPr>
        <p:spPr>
          <a:xfrm>
            <a:off x="447675" y="2349500"/>
            <a:ext cx="8229600" cy="3167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HACER TORNIQUETES O INCISIONES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APLICAR AMONIACO, BARRO, LEJÍA ETC.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INTENTAR SUCCIONAR EL VENENO.</a:t>
            </a:r>
            <a:endParaRPr/>
          </a:p>
          <a:p>
            <a:pPr indent="-210820" lvl="0" marL="342900" rtl="0" algn="l"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8"/>
          <p:cNvSpPr txBox="1"/>
          <p:nvPr>
            <p:ph type="ctrTitle"/>
          </p:nvPr>
        </p:nvSpPr>
        <p:spPr>
          <a:xfrm>
            <a:off x="685800" y="2565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b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08 PICADURA Y MORDEDURA DE ANIMAL</a:t>
            </a:r>
            <a:endParaRPr/>
          </a:p>
        </p:txBody>
      </p:sp>
      <p:sp>
        <p:nvSpPr>
          <p:cNvPr id="185" name="Google Shape;185;p28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86" name="Google Shape;186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8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PICADURAS DE INSECTOS</a:t>
            </a:r>
            <a:endParaRPr/>
          </a:p>
        </p:txBody>
      </p:sp>
      <p:sp>
        <p:nvSpPr>
          <p:cNvPr id="107" name="Google Shape;107;p16"/>
          <p:cNvSpPr txBox="1"/>
          <p:nvPr>
            <p:ph idx="1" type="body"/>
          </p:nvPr>
        </p:nvSpPr>
        <p:spPr>
          <a:xfrm>
            <a:off x="457200" y="1981200"/>
            <a:ext cx="4906962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733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MOSQUITO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TÁBANO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ABEJA: DEJA EL AGUIJÓN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AVISPA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GARRAPATA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ahuyentador-mosquito-tigre" id="108" name="Google Shape;108;p16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64162" y="2060575"/>
            <a:ext cx="3490912" cy="212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PICADURA GRAVE DE INSECTO</a:t>
            </a:r>
            <a:endParaRPr/>
          </a:p>
        </p:txBody>
      </p:sp>
      <p:sp>
        <p:nvSpPr>
          <p:cNvPr id="114" name="Google Shape;114;p17"/>
          <p:cNvSpPr txBox="1"/>
          <p:nvPr>
            <p:ph idx="1" type="body"/>
          </p:nvPr>
        </p:nvSpPr>
        <p:spPr>
          <a:xfrm>
            <a:off x="457200" y="17526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PICADURA MÚLTIPLE Y/O EN CARA O CUELLO.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PICADURA DENTRO DE LA BOCA.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PERSONA SENSIBLE AL TÓXICO.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RECIÉN NACIDOS, NIÑOS O ANCIANOS.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TRANSMITEN ENFERMEDADES: ENFERMEDAD DE LYME, MALARIA, DENGUE…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20" name="Google Shape;120;p18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DOLOR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HINCHAZÓN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AGUIJÓN CLAVADO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PICOR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GANGLIOS INFLAMADOS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PREVENCIÓN</a:t>
            </a:r>
            <a:endParaRPr/>
          </a:p>
        </p:txBody>
      </p:sp>
      <p:sp>
        <p:nvSpPr>
          <p:cNvPr id="126" name="Google Shape;126;p19"/>
          <p:cNvSpPr txBox="1"/>
          <p:nvPr>
            <p:ph idx="1" type="body"/>
          </p:nvPr>
        </p:nvSpPr>
        <p:spPr>
          <a:xfrm>
            <a:off x="457200" y="1981200"/>
            <a:ext cx="5770562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REPELENTES Y MOSQUITERA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 LAS ABEJAS Y AVISPAS NO MOVERSE NI ESPANTARLAS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QUIMIOPROFILAXIS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Avispa_(by)" id="127" name="Google Shape;127;p19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59562" y="2466975"/>
            <a:ext cx="2127250" cy="2833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0"/>
          <p:cNvSpPr txBox="1"/>
          <p:nvPr>
            <p:ph type="title"/>
          </p:nvPr>
        </p:nvSpPr>
        <p:spPr>
          <a:xfrm>
            <a:off x="323850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33" name="Google Shape;133;p20"/>
          <p:cNvSpPr txBox="1"/>
          <p:nvPr>
            <p:ph idx="1" type="body"/>
          </p:nvPr>
        </p:nvSpPr>
        <p:spPr>
          <a:xfrm>
            <a:off x="457200" y="1628775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LAVAR Y DESINFECTAR LA HERIDA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RETIRAR EL AGUIJÓN CON CUIDADO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PONER COMPRESAS FRÍAS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MOJAR LA GARRAPATA CON INSECTICIDA Y RETIRAR CON UNAS PINZAS SIN QUE SE ROMPA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RETIRAR ANILLOS Y PULSERAS EN MIEMBROS AFECTADOS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MORDEDURAS DE ANIMAL</a:t>
            </a:r>
            <a:endParaRPr/>
          </a:p>
        </p:txBody>
      </p:sp>
      <p:sp>
        <p:nvSpPr>
          <p:cNvPr id="139" name="Google Shape;139;p21"/>
          <p:cNvSpPr txBox="1"/>
          <p:nvPr>
            <p:ph idx="1" type="body"/>
          </p:nvPr>
        </p:nvSpPr>
        <p:spPr>
          <a:xfrm>
            <a:off x="457200" y="1981200"/>
            <a:ext cx="728345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SON HERIDAS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DEPENDEN DEL TAMAÑO DEL ANIMAL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TRANSMITEN ENFERMEDADES: RABIA, ARAÑAZO DE GATO…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tiburon_animales" id="140" name="Google Shape;140;p21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80062" y="4868862"/>
            <a:ext cx="2938462" cy="1544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MORDEDURA DE PERRO</a:t>
            </a:r>
            <a:endParaRPr/>
          </a:p>
        </p:txBody>
      </p:sp>
      <p:sp>
        <p:nvSpPr>
          <p:cNvPr id="146" name="Google Shape;146;p22"/>
          <p:cNvSpPr txBox="1"/>
          <p:nvPr>
            <p:ph idx="1" type="body"/>
          </p:nvPr>
        </p:nvSpPr>
        <p:spPr>
          <a:xfrm>
            <a:off x="457200" y="2349500"/>
            <a:ext cx="4619625" cy="25193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LAS MÁS FRECUENTES.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NIÑOS.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SUELEN SER EN BRAZOS O PIERNAS.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RIESGO DE INFECCIÓN.</a:t>
            </a:r>
            <a:endParaRPr/>
          </a:p>
        </p:txBody>
      </p:sp>
      <p:pic>
        <p:nvPicPr>
          <p:cNvPr descr="doberman" id="147" name="Google Shape;147;p22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64162" y="1989137"/>
            <a:ext cx="3595687" cy="4032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53" name="Google Shape;153;p23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VACUNACIÓN DE ANIMALES DOMÉSTICOS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LIMPIAR CON AGUA Y JABÓN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DESINFECTAR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TAPAR SI ES GRAVE Y SANGRA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SOLICITAR ASISTENCIA SANITARIA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xtura">
  <a:themeElements>
    <a:clrScheme name="Textura 2">
      <a:dk1>
        <a:srgbClr val="003300"/>
      </a:dk1>
      <a:lt1>
        <a:srgbClr val="FFFFFF"/>
      </a:lt1>
      <a:dk2>
        <a:srgbClr val="4D6A2A"/>
      </a:dk2>
      <a:lt2>
        <a:srgbClr val="CCFF99"/>
      </a:lt2>
      <a:accent1>
        <a:srgbClr val="33CC33"/>
      </a:accent1>
      <a:accent2>
        <a:srgbClr val="46562A"/>
      </a:accent2>
      <a:accent3>
        <a:srgbClr val="B2B9AC"/>
      </a:accent3>
      <a:accent4>
        <a:srgbClr val="DADADA"/>
      </a:accent4>
      <a:accent5>
        <a:srgbClr val="ADE2AD"/>
      </a:accent5>
      <a:accent6>
        <a:srgbClr val="3F4D25"/>
      </a:accent6>
      <a:hlink>
        <a:srgbClr val="009999"/>
      </a:hlink>
      <a:folHlink>
        <a:srgbClr val="CC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