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6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</p:sldIdLst>
  <p:sldSz cy="6858000" cx="9144000"/>
  <p:notesSz cx="6888150" cy="1001712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84500" cy="500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9425" lIns="95075" spcFirstLastPara="1" rIns="95075" wrap="square" tIns="49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03662" y="0"/>
            <a:ext cx="2984500" cy="500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9425" lIns="95075" spcFirstLastPara="1" rIns="95075" wrap="square" tIns="49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9425" lIns="95075" spcFirstLastPara="1" rIns="95075" wrap="square" tIns="49425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517062"/>
            <a:ext cx="2984500" cy="500062"/>
          </a:xfrm>
          <a:prstGeom prst="rect">
            <a:avLst/>
          </a:prstGeom>
          <a:noFill/>
          <a:ln>
            <a:noFill/>
          </a:ln>
        </p:spPr>
        <p:txBody>
          <a:bodyPr anchorCtr="0" anchor="b" bIns="49425" lIns="95075" spcFirstLastPara="1" rIns="95075" wrap="square" tIns="49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03662" y="9517062"/>
            <a:ext cx="2984500" cy="500062"/>
          </a:xfrm>
          <a:prstGeom prst="rect">
            <a:avLst/>
          </a:prstGeom>
          <a:noFill/>
          <a:ln>
            <a:noFill/>
          </a:ln>
        </p:spPr>
        <p:txBody>
          <a:bodyPr anchorCtr="0" anchor="b" bIns="49425" lIns="95075" spcFirstLastPara="1" rIns="95075" wrap="square" tIns="49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3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1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0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10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1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11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2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12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3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13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4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14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5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p15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6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16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7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p17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8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18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9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p19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2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0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20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21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p21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22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p22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3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p23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24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1" name="Google Shape;431;p24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5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8" name="Google Shape;438;p25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26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4" name="Google Shape;454;p26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27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1" name="Google Shape;461;p27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28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1" name="Google Shape;471;p28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29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p29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3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30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4" name="Google Shape;484;p30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31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0" name="Google Shape;490;p31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32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2" name="Google Shape;502;p32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33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5" name="Google Shape;515;p33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34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Google Shape;527;p34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35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0" name="Google Shape;540;p35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36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3" name="Google Shape;553;p36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37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9" name="Google Shape;569;p37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4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5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5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6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6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7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7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8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8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9:notes"/>
          <p:cNvSpPr txBox="1"/>
          <p:nvPr>
            <p:ph idx="1" type="body"/>
          </p:nvPr>
        </p:nvSpPr>
        <p:spPr>
          <a:xfrm>
            <a:off x="919162" y="4757737"/>
            <a:ext cx="5049837" cy="4508500"/>
          </a:xfrm>
          <a:prstGeom prst="rect">
            <a:avLst/>
          </a:prstGeom>
        </p:spPr>
        <p:txBody>
          <a:bodyPr anchorCtr="0" anchor="ctr" bIns="49425" lIns="95075" spcFirstLastPara="1" rIns="95075" wrap="square" tIns="4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9:notes"/>
          <p:cNvSpPr/>
          <p:nvPr>
            <p:ph idx="2" type="sldImg"/>
          </p:nvPr>
        </p:nvSpPr>
        <p:spPr>
          <a:xfrm>
            <a:off x="941387" y="750887"/>
            <a:ext cx="5005387" cy="37560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 type="title">
  <p:cSld name="TITLE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"/>
          <p:cNvSpPr txBox="1"/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2pPr>
            <a:lvl3pPr lvl="2" algn="ctr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4pPr>
            <a:lvl5pPr lvl="4" algn="ctr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1" name="Google Shape;21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1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1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82" name="Google Shape;82;p11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3" name="Google Shape;83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type="blank">
  <p:cSld name="BLANK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3"/>
          <p:cNvSpPr txBox="1"/>
          <p:nvPr>
            <p:ph type="title"/>
          </p:nvPr>
        </p:nvSpPr>
        <p:spPr>
          <a:xfrm>
            <a:off x="2268537" y="27463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14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8" name="Google Shape;98;p14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14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00" name="Google Shape;100;p14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1" name="Google Shape;101;p1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1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5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5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07" name="Google Shape;107;p1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1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/>
          <p:nvPr>
            <p:ph type="title"/>
          </p:nvPr>
        </p:nvSpPr>
        <p:spPr>
          <a:xfrm>
            <a:off x="2268537" y="27463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" type="body"/>
          </p:nvPr>
        </p:nvSpPr>
        <p:spPr>
          <a:xfrm>
            <a:off x="900112" y="1600200"/>
            <a:ext cx="7786687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texto y objetos" type="txAndObj">
  <p:cSld name="TEXT_AND_OBJEC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/>
          <p:nvPr>
            <p:ph type="title"/>
          </p:nvPr>
        </p:nvSpPr>
        <p:spPr>
          <a:xfrm>
            <a:off x="2268538" y="274638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" type="body"/>
          </p:nvPr>
        </p:nvSpPr>
        <p:spPr>
          <a:xfrm>
            <a:off x="900113" y="1600200"/>
            <a:ext cx="38163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2" type="body"/>
          </p:nvPr>
        </p:nvSpPr>
        <p:spPr>
          <a:xfrm>
            <a:off x="4868863" y="1600200"/>
            <a:ext cx="381793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"/>
          <p:cNvSpPr txBox="1"/>
          <p:nvPr>
            <p:ph type="title"/>
          </p:nvPr>
        </p:nvSpPr>
        <p:spPr>
          <a:xfrm>
            <a:off x="2268537" y="27463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" type="body"/>
          </p:nvPr>
        </p:nvSpPr>
        <p:spPr>
          <a:xfrm>
            <a:off x="900113" y="1600200"/>
            <a:ext cx="38163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2" type="body"/>
          </p:nvPr>
        </p:nvSpPr>
        <p:spPr>
          <a:xfrm>
            <a:off x="4868863" y="1600200"/>
            <a:ext cx="381793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4 objetos" type="fourObj">
  <p:cSld name="FOUR_OBJECTS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"/>
          <p:cNvSpPr txBox="1"/>
          <p:nvPr>
            <p:ph type="title"/>
          </p:nvPr>
        </p:nvSpPr>
        <p:spPr>
          <a:xfrm>
            <a:off x="2268538" y="274638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" type="body"/>
          </p:nvPr>
        </p:nvSpPr>
        <p:spPr>
          <a:xfrm>
            <a:off x="900113" y="1600200"/>
            <a:ext cx="3816350" cy="2185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2" type="body"/>
          </p:nvPr>
        </p:nvSpPr>
        <p:spPr>
          <a:xfrm>
            <a:off x="4868863" y="1600200"/>
            <a:ext cx="3817937" cy="2185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3" type="body"/>
          </p:nvPr>
        </p:nvSpPr>
        <p:spPr>
          <a:xfrm>
            <a:off x="900113" y="3938588"/>
            <a:ext cx="3816350" cy="2187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6"/>
          <p:cNvSpPr txBox="1"/>
          <p:nvPr>
            <p:ph idx="4" type="body"/>
          </p:nvPr>
        </p:nvSpPr>
        <p:spPr>
          <a:xfrm>
            <a:off x="4868863" y="3938588"/>
            <a:ext cx="3817937" cy="2187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objetos y texto" type="objAndTx">
  <p:cSld name="OBJECT_AND_TEX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7"/>
          <p:cNvSpPr txBox="1"/>
          <p:nvPr>
            <p:ph type="title"/>
          </p:nvPr>
        </p:nvSpPr>
        <p:spPr>
          <a:xfrm>
            <a:off x="2268538" y="274638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7"/>
          <p:cNvSpPr txBox="1"/>
          <p:nvPr>
            <p:ph idx="1" type="body"/>
          </p:nvPr>
        </p:nvSpPr>
        <p:spPr>
          <a:xfrm>
            <a:off x="900113" y="1600200"/>
            <a:ext cx="38163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" name="Google Shape;56;p7"/>
          <p:cNvSpPr txBox="1"/>
          <p:nvPr>
            <p:ph idx="2" type="body"/>
          </p:nvPr>
        </p:nvSpPr>
        <p:spPr>
          <a:xfrm>
            <a:off x="4868863" y="1600200"/>
            <a:ext cx="381793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vertical y texto" type="vertTitleAndTx">
  <p:cSld name="VERTICAL_TITLE_AND_VERTICAL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8"/>
          <p:cNvSpPr txBox="1"/>
          <p:nvPr>
            <p:ph type="title"/>
          </p:nvPr>
        </p:nvSpPr>
        <p:spPr>
          <a:xfrm rot="5400000">
            <a:off x="4787900" y="2227263"/>
            <a:ext cx="5851525" cy="19462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8"/>
          <p:cNvSpPr txBox="1"/>
          <p:nvPr>
            <p:ph idx="1" type="body"/>
          </p:nvPr>
        </p:nvSpPr>
        <p:spPr>
          <a:xfrm rot="5400000">
            <a:off x="818357" y="356395"/>
            <a:ext cx="5851525" cy="56880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vertical" type="vertTx">
  <p:cSld name="VERTICAL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9"/>
          <p:cNvSpPr txBox="1"/>
          <p:nvPr>
            <p:ph type="title"/>
          </p:nvPr>
        </p:nvSpPr>
        <p:spPr>
          <a:xfrm>
            <a:off x="2268537" y="27463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9"/>
          <p:cNvSpPr txBox="1"/>
          <p:nvPr>
            <p:ph idx="1" type="body"/>
          </p:nvPr>
        </p:nvSpPr>
        <p:spPr>
          <a:xfrm rot="5400000">
            <a:off x="2530475" y="-30162"/>
            <a:ext cx="4525962" cy="77866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0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0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10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6" name="Google Shape;76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2268537" y="27463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900112" y="1600200"/>
            <a:ext cx="7786687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5" name="Google Shape;15;p1"/>
          <p:cNvSpPr txBox="1"/>
          <p:nvPr/>
        </p:nvSpPr>
        <p:spPr>
          <a:xfrm>
            <a:off x="0" y="0"/>
            <a:ext cx="2195512" cy="1196975"/>
          </a:xfrm>
          <a:prstGeom prst="rect">
            <a:avLst/>
          </a:prstGeom>
          <a:solidFill>
            <a:srgbClr val="08407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6" name="Google Shape;16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609600" y="166687"/>
            <a:ext cx="919162" cy="90011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"/>
          <p:cNvSpPr txBox="1"/>
          <p:nvPr/>
        </p:nvSpPr>
        <p:spPr>
          <a:xfrm rot="5400000">
            <a:off x="-2661443" y="3647280"/>
            <a:ext cx="5872162" cy="549275"/>
          </a:xfrm>
          <a:prstGeom prst="rect">
            <a:avLst/>
          </a:prstGeom>
          <a:solidFill>
            <a:srgbClr val="08407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Recomendaciones European Resucitation Council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transition spd="med"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jpg"/><Relationship Id="rId4" Type="http://schemas.openxmlformats.org/officeDocument/2006/relationships/image" Target="../media/image10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jpg"/><Relationship Id="rId4" Type="http://schemas.openxmlformats.org/officeDocument/2006/relationships/image" Target="../media/image1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jpg"/><Relationship Id="rId4" Type="http://schemas.openxmlformats.org/officeDocument/2006/relationships/image" Target="../media/image1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jpg"/><Relationship Id="rId4" Type="http://schemas.openxmlformats.org/officeDocument/2006/relationships/image" Target="../media/image16.jpg"/><Relationship Id="rId5" Type="http://schemas.openxmlformats.org/officeDocument/2006/relationships/image" Target="../media/image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3.jpg"/><Relationship Id="rId4" Type="http://schemas.openxmlformats.org/officeDocument/2006/relationships/image" Target="../media/image26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jpg"/><Relationship Id="rId4" Type="http://schemas.openxmlformats.org/officeDocument/2006/relationships/image" Target="../media/image2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7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9.png"/><Relationship Id="rId4" Type="http://schemas.openxmlformats.org/officeDocument/2006/relationships/image" Target="../media/image22.png"/><Relationship Id="rId5" Type="http://schemas.openxmlformats.org/officeDocument/2006/relationships/image" Target="../media/image33.png"/><Relationship Id="rId6" Type="http://schemas.openxmlformats.org/officeDocument/2006/relationships/image" Target="../media/image9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5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9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0.png"/><Relationship Id="rId7" Type="http://schemas.openxmlformats.org/officeDocument/2006/relationships/image" Target="../media/image9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7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9.png"/><Relationship Id="rId4" Type="http://schemas.openxmlformats.org/officeDocument/2006/relationships/image" Target="../media/image40.jpg"/><Relationship Id="rId5" Type="http://schemas.openxmlformats.org/officeDocument/2006/relationships/image" Target="../media/image39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7.jpg"/><Relationship Id="rId4" Type="http://schemas.openxmlformats.org/officeDocument/2006/relationships/image" Target="../media/image32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8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6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8.jpg"/><Relationship Id="rId4" Type="http://schemas.openxmlformats.org/officeDocument/2006/relationships/image" Target="../media/image44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8.jpg"/><Relationship Id="rId4" Type="http://schemas.openxmlformats.org/officeDocument/2006/relationships/image" Target="../media/image44.png"/><Relationship Id="rId5" Type="http://schemas.openxmlformats.org/officeDocument/2006/relationships/image" Target="../media/image34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8.jpg"/><Relationship Id="rId4" Type="http://schemas.openxmlformats.org/officeDocument/2006/relationships/image" Target="../media/image44.png"/><Relationship Id="rId5" Type="http://schemas.openxmlformats.org/officeDocument/2006/relationships/image" Target="../media/image3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8.jpg"/><Relationship Id="rId4" Type="http://schemas.openxmlformats.org/officeDocument/2006/relationships/image" Target="../media/image42.jpg"/><Relationship Id="rId5" Type="http://schemas.openxmlformats.org/officeDocument/2006/relationships/image" Target="../media/image46.jpg"/><Relationship Id="rId6" Type="http://schemas.openxmlformats.org/officeDocument/2006/relationships/image" Target="../media/image47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8.jpg"/><Relationship Id="rId4" Type="http://schemas.openxmlformats.org/officeDocument/2006/relationships/image" Target="../media/image44.png"/><Relationship Id="rId5" Type="http://schemas.openxmlformats.org/officeDocument/2006/relationships/image" Target="../media/image34.png"/><Relationship Id="rId6" Type="http://schemas.openxmlformats.org/officeDocument/2006/relationships/image" Target="../media/image49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9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0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8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6"/>
          <p:cNvSpPr txBox="1"/>
          <p:nvPr>
            <p:ph type="ctrTitle"/>
          </p:nvPr>
        </p:nvSpPr>
        <p:spPr>
          <a:xfrm>
            <a:off x="3132137" y="2636837"/>
            <a:ext cx="5038725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SOPORTE VITAL BÁSICO</a:t>
            </a:r>
            <a:b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PEDIÁTRICO</a:t>
            </a:r>
            <a:endParaRPr/>
          </a:p>
        </p:txBody>
      </p:sp>
      <p:sp>
        <p:nvSpPr>
          <p:cNvPr id="115" name="Google Shape;115;p16"/>
          <p:cNvSpPr txBox="1"/>
          <p:nvPr/>
        </p:nvSpPr>
        <p:spPr>
          <a:xfrm>
            <a:off x="2195512" y="0"/>
            <a:ext cx="6948487" cy="1196975"/>
          </a:xfrm>
          <a:prstGeom prst="rect">
            <a:avLst/>
          </a:prstGeom>
          <a:solidFill>
            <a:srgbClr val="08407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Consejo Español de Reanimación Cardiopulmonar</a:t>
            </a:r>
            <a:endParaRPr/>
          </a:p>
        </p:txBody>
      </p:sp>
      <p:sp>
        <p:nvSpPr>
          <p:cNvPr id="116" name="Google Shape;116;p16"/>
          <p:cNvSpPr txBox="1"/>
          <p:nvPr/>
        </p:nvSpPr>
        <p:spPr>
          <a:xfrm>
            <a:off x="539750" y="1196975"/>
            <a:ext cx="2016125" cy="56610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17" name="Google Shape;117;p16"/>
          <p:cNvSpPr txBox="1"/>
          <p:nvPr>
            <p:ph idx="1" type="subTitle"/>
          </p:nvPr>
        </p:nvSpPr>
        <p:spPr>
          <a:xfrm>
            <a:off x="4427537" y="5661025"/>
            <a:ext cx="4424362" cy="841375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b="0" i="0" lang="en-US" sz="1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061 ARAGON</a:t>
            </a:r>
            <a:endParaRPr/>
          </a:p>
        </p:txBody>
      </p:sp>
      <p:pic>
        <p:nvPicPr>
          <p:cNvPr id="118" name="Google Shape;118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19487" y="5949950"/>
            <a:ext cx="3121025" cy="719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5"/>
          <p:cNvSpPr txBox="1"/>
          <p:nvPr>
            <p:ph type="title"/>
          </p:nvPr>
        </p:nvSpPr>
        <p:spPr>
          <a:xfrm>
            <a:off x="2268537" y="274637"/>
            <a:ext cx="6418262" cy="922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SBV PEDIATRICO</a:t>
            </a:r>
            <a:endParaRPr/>
          </a:p>
        </p:txBody>
      </p:sp>
      <p:sp>
        <p:nvSpPr>
          <p:cNvPr id="191" name="Google Shape;191;p25"/>
          <p:cNvSpPr txBox="1"/>
          <p:nvPr/>
        </p:nvSpPr>
        <p:spPr>
          <a:xfrm>
            <a:off x="2843212" y="1268412"/>
            <a:ext cx="4176712" cy="431800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192" name="Google Shape;192;p25"/>
          <p:cNvSpPr txBox="1"/>
          <p:nvPr/>
        </p:nvSpPr>
        <p:spPr>
          <a:xfrm>
            <a:off x="2843212" y="1700212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193" name="Google Shape;193;p25"/>
          <p:cNvSpPr txBox="1"/>
          <p:nvPr/>
        </p:nvSpPr>
        <p:spPr>
          <a:xfrm>
            <a:off x="2843212" y="371633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 VENTILACIONES </a:t>
            </a:r>
            <a:endParaRPr/>
          </a:p>
        </p:txBody>
      </p:sp>
      <p:sp>
        <p:nvSpPr>
          <p:cNvPr id="194" name="Google Shape;194;p25"/>
          <p:cNvSpPr txBox="1"/>
          <p:nvPr/>
        </p:nvSpPr>
        <p:spPr>
          <a:xfrm>
            <a:off x="2843212" y="2205037"/>
            <a:ext cx="4176712" cy="503237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195" name="Google Shape;195;p25"/>
          <p:cNvSpPr txBox="1"/>
          <p:nvPr/>
        </p:nvSpPr>
        <p:spPr>
          <a:xfrm>
            <a:off x="2843212" y="31416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RESPIRA CON </a:t>
            </a:r>
            <a:r>
              <a:rPr b="0" i="1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NORMALIDAD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?</a:t>
            </a:r>
            <a:endParaRPr/>
          </a:p>
        </p:txBody>
      </p:sp>
      <p:sp>
        <p:nvSpPr>
          <p:cNvPr id="196" name="Google Shape;196;p25"/>
          <p:cNvSpPr txBox="1"/>
          <p:nvPr/>
        </p:nvSpPr>
        <p:spPr>
          <a:xfrm>
            <a:off x="2843212" y="42211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SIGNOS DE VIDA?</a:t>
            </a:r>
            <a:endParaRPr/>
          </a:p>
        </p:txBody>
      </p:sp>
      <p:sp>
        <p:nvSpPr>
          <p:cNvPr id="197" name="Google Shape;197;p25"/>
          <p:cNvSpPr txBox="1"/>
          <p:nvPr/>
        </p:nvSpPr>
        <p:spPr>
          <a:xfrm>
            <a:off x="2843212" y="4797425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198" name="Google Shape;198;p25"/>
          <p:cNvSpPr txBox="1"/>
          <p:nvPr/>
        </p:nvSpPr>
        <p:spPr>
          <a:xfrm>
            <a:off x="2843212" y="537368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199" name="Google Shape;199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7087" y="2781300"/>
            <a:ext cx="1670050" cy="1628775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5"/>
          <p:cNvSpPr txBox="1"/>
          <p:nvPr/>
        </p:nvSpPr>
        <p:spPr>
          <a:xfrm>
            <a:off x="2843212" y="2708275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201" name="Google Shape;201;p25"/>
          <p:cNvSpPr txBox="1"/>
          <p:nvPr/>
        </p:nvSpPr>
        <p:spPr>
          <a:xfrm>
            <a:off x="900112" y="6237287"/>
            <a:ext cx="8243887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Times New Roman"/>
              <a:buNone/>
            </a:pP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DESPUES DE 1 MIN. RCP  LLAMAR EMERGENCIAS ( </a:t>
            </a:r>
            <a:r>
              <a:rPr b="1" i="1" lang="en-US" sz="3600" u="none">
                <a:solidFill>
                  <a:srgbClr val="FF99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061</a:t>
            </a: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/112)</a:t>
            </a:r>
            <a:endParaRPr/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6"/>
          <p:cNvSpPr txBox="1"/>
          <p:nvPr>
            <p:ph type="title"/>
          </p:nvPr>
        </p:nvSpPr>
        <p:spPr>
          <a:xfrm>
            <a:off x="2268537" y="274637"/>
            <a:ext cx="6418262" cy="922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SBV PEDIATRICO</a:t>
            </a:r>
            <a:endParaRPr/>
          </a:p>
        </p:txBody>
      </p:sp>
      <p:sp>
        <p:nvSpPr>
          <p:cNvPr id="207" name="Google Shape;207;p26"/>
          <p:cNvSpPr txBox="1"/>
          <p:nvPr/>
        </p:nvSpPr>
        <p:spPr>
          <a:xfrm>
            <a:off x="2843212" y="1268412"/>
            <a:ext cx="4176712" cy="431800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208" name="Google Shape;208;p26"/>
          <p:cNvSpPr txBox="1"/>
          <p:nvPr/>
        </p:nvSpPr>
        <p:spPr>
          <a:xfrm>
            <a:off x="2843212" y="1700212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209" name="Google Shape;209;p26"/>
          <p:cNvSpPr txBox="1"/>
          <p:nvPr/>
        </p:nvSpPr>
        <p:spPr>
          <a:xfrm>
            <a:off x="2843212" y="371633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 VENTILACIONES </a:t>
            </a:r>
            <a:endParaRPr/>
          </a:p>
        </p:txBody>
      </p:sp>
      <p:sp>
        <p:nvSpPr>
          <p:cNvPr id="210" name="Google Shape;210;p26"/>
          <p:cNvSpPr txBox="1"/>
          <p:nvPr/>
        </p:nvSpPr>
        <p:spPr>
          <a:xfrm>
            <a:off x="2843212" y="2205037"/>
            <a:ext cx="4176712" cy="503237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211" name="Google Shape;211;p26"/>
          <p:cNvSpPr txBox="1"/>
          <p:nvPr/>
        </p:nvSpPr>
        <p:spPr>
          <a:xfrm>
            <a:off x="2843212" y="31416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RESPIRA CON </a:t>
            </a:r>
            <a:r>
              <a:rPr b="0" i="1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NORMALIDAD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?</a:t>
            </a:r>
            <a:endParaRPr/>
          </a:p>
        </p:txBody>
      </p:sp>
      <p:sp>
        <p:nvSpPr>
          <p:cNvPr id="212" name="Google Shape;212;p26"/>
          <p:cNvSpPr txBox="1"/>
          <p:nvPr/>
        </p:nvSpPr>
        <p:spPr>
          <a:xfrm>
            <a:off x="2843212" y="42211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SIGNOS DE VIDA?</a:t>
            </a:r>
            <a:endParaRPr/>
          </a:p>
        </p:txBody>
      </p:sp>
      <p:sp>
        <p:nvSpPr>
          <p:cNvPr id="213" name="Google Shape;213;p26"/>
          <p:cNvSpPr txBox="1"/>
          <p:nvPr/>
        </p:nvSpPr>
        <p:spPr>
          <a:xfrm>
            <a:off x="2843212" y="4797425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214" name="Google Shape;214;p26"/>
          <p:cNvSpPr txBox="1"/>
          <p:nvPr/>
        </p:nvSpPr>
        <p:spPr>
          <a:xfrm>
            <a:off x="2843212" y="537368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215" name="Google Shape;215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0112" y="5373687"/>
            <a:ext cx="1004887" cy="981075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26"/>
          <p:cNvSpPr txBox="1"/>
          <p:nvPr/>
        </p:nvSpPr>
        <p:spPr>
          <a:xfrm>
            <a:off x="2843212" y="2708275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217" name="Google Shape;217;p26"/>
          <p:cNvSpPr txBox="1"/>
          <p:nvPr/>
        </p:nvSpPr>
        <p:spPr>
          <a:xfrm>
            <a:off x="900112" y="6237287"/>
            <a:ext cx="8243887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Times New Roman"/>
              <a:buNone/>
            </a:pP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DESPUES DE 1 MIN. RCP  LLAMAR EMERGENCIAS ( </a:t>
            </a:r>
            <a:r>
              <a:rPr b="1" i="1" lang="en-US" sz="3600" u="none">
                <a:solidFill>
                  <a:srgbClr val="FF99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061</a:t>
            </a: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/112)</a:t>
            </a:r>
            <a:endParaRPr/>
          </a:p>
        </p:txBody>
      </p:sp>
      <p:sp>
        <p:nvSpPr>
          <p:cNvPr id="218" name="Google Shape;218;p26"/>
          <p:cNvSpPr txBox="1"/>
          <p:nvPr/>
        </p:nvSpPr>
        <p:spPr>
          <a:xfrm>
            <a:off x="2843212" y="1700212"/>
            <a:ext cx="4249737" cy="4249737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19" name="Google Shape;219;p26"/>
          <p:cNvSpPr txBox="1"/>
          <p:nvPr/>
        </p:nvSpPr>
        <p:spPr>
          <a:xfrm>
            <a:off x="6588125" y="1874837"/>
            <a:ext cx="2232025" cy="2678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1" i="1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Escena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t/>
            </a:r>
            <a:endParaRPr b="1" i="1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1" i="1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Rescatador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t/>
            </a:r>
            <a:endParaRPr b="1" i="1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1" i="1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Víctima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t/>
            </a:r>
            <a:endParaRPr b="1" i="1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1" i="1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Espectadores</a:t>
            </a:r>
            <a:endParaRPr/>
          </a:p>
        </p:txBody>
      </p:sp>
      <p:pic>
        <p:nvPicPr>
          <p:cNvPr descr="descarga1.jpg" id="220" name="Google Shape;220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16237" y="2636837"/>
            <a:ext cx="2582862" cy="1679575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6"/>
          <p:cNvSpPr txBox="1"/>
          <p:nvPr/>
        </p:nvSpPr>
        <p:spPr>
          <a:xfrm>
            <a:off x="4500562" y="2636837"/>
            <a:ext cx="1008062" cy="287337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7"/>
          <p:cNvSpPr txBox="1"/>
          <p:nvPr>
            <p:ph type="title"/>
          </p:nvPr>
        </p:nvSpPr>
        <p:spPr>
          <a:xfrm>
            <a:off x="2268537" y="274637"/>
            <a:ext cx="6418262" cy="922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SBV PEDIATRICO</a:t>
            </a:r>
            <a:endParaRPr/>
          </a:p>
        </p:txBody>
      </p:sp>
      <p:sp>
        <p:nvSpPr>
          <p:cNvPr id="227" name="Google Shape;227;p27"/>
          <p:cNvSpPr txBox="1"/>
          <p:nvPr/>
        </p:nvSpPr>
        <p:spPr>
          <a:xfrm>
            <a:off x="2843212" y="1268412"/>
            <a:ext cx="4176712" cy="431800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228" name="Google Shape;228;p27"/>
          <p:cNvSpPr txBox="1"/>
          <p:nvPr/>
        </p:nvSpPr>
        <p:spPr>
          <a:xfrm>
            <a:off x="2843212" y="1700212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229" name="Google Shape;229;p27"/>
          <p:cNvSpPr txBox="1"/>
          <p:nvPr/>
        </p:nvSpPr>
        <p:spPr>
          <a:xfrm>
            <a:off x="2843212" y="371633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 VENTILACIONES </a:t>
            </a:r>
            <a:endParaRPr/>
          </a:p>
        </p:txBody>
      </p:sp>
      <p:sp>
        <p:nvSpPr>
          <p:cNvPr id="230" name="Google Shape;230;p27"/>
          <p:cNvSpPr txBox="1"/>
          <p:nvPr/>
        </p:nvSpPr>
        <p:spPr>
          <a:xfrm>
            <a:off x="2843212" y="2205037"/>
            <a:ext cx="4176712" cy="503237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231" name="Google Shape;231;p27"/>
          <p:cNvSpPr txBox="1"/>
          <p:nvPr/>
        </p:nvSpPr>
        <p:spPr>
          <a:xfrm>
            <a:off x="2843212" y="31416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RESPIRA CON </a:t>
            </a:r>
            <a:r>
              <a:rPr b="0" i="1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NORMALIDAD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?</a:t>
            </a:r>
            <a:endParaRPr/>
          </a:p>
        </p:txBody>
      </p:sp>
      <p:sp>
        <p:nvSpPr>
          <p:cNvPr id="232" name="Google Shape;232;p27"/>
          <p:cNvSpPr txBox="1"/>
          <p:nvPr/>
        </p:nvSpPr>
        <p:spPr>
          <a:xfrm>
            <a:off x="2843212" y="42211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SIGNOS DE VIDA?</a:t>
            </a:r>
            <a:endParaRPr/>
          </a:p>
        </p:txBody>
      </p:sp>
      <p:sp>
        <p:nvSpPr>
          <p:cNvPr id="233" name="Google Shape;233;p27"/>
          <p:cNvSpPr txBox="1"/>
          <p:nvPr/>
        </p:nvSpPr>
        <p:spPr>
          <a:xfrm>
            <a:off x="2843212" y="4797425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234" name="Google Shape;234;p27"/>
          <p:cNvSpPr txBox="1"/>
          <p:nvPr/>
        </p:nvSpPr>
        <p:spPr>
          <a:xfrm>
            <a:off x="2843212" y="537368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235" name="Google Shape;235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5650" y="5229225"/>
            <a:ext cx="1154112" cy="1125537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7"/>
          <p:cNvSpPr txBox="1"/>
          <p:nvPr/>
        </p:nvSpPr>
        <p:spPr>
          <a:xfrm>
            <a:off x="2843212" y="2708275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237" name="Google Shape;237;p27"/>
          <p:cNvSpPr txBox="1"/>
          <p:nvPr/>
        </p:nvSpPr>
        <p:spPr>
          <a:xfrm>
            <a:off x="900112" y="6237287"/>
            <a:ext cx="8243887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Times New Roman"/>
              <a:buNone/>
            </a:pP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DESPUES DE 1 MIN. RCP  LLAMAR EMERGENCIAS ( </a:t>
            </a:r>
            <a:r>
              <a:rPr b="1" i="1" lang="en-US" sz="3600" u="none">
                <a:solidFill>
                  <a:srgbClr val="FF99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061</a:t>
            </a: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/112)</a:t>
            </a:r>
            <a:endParaRPr/>
          </a:p>
        </p:txBody>
      </p:sp>
      <p:sp>
        <p:nvSpPr>
          <p:cNvPr id="238" name="Google Shape;238;p27"/>
          <p:cNvSpPr txBox="1"/>
          <p:nvPr/>
        </p:nvSpPr>
        <p:spPr>
          <a:xfrm>
            <a:off x="2843212" y="2205037"/>
            <a:ext cx="4249737" cy="3744912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39" name="Google Shape;239;p27"/>
          <p:cNvSpPr txBox="1"/>
          <p:nvPr/>
        </p:nvSpPr>
        <p:spPr>
          <a:xfrm>
            <a:off x="2843212" y="1196975"/>
            <a:ext cx="4176712" cy="503237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nene1.jpg" id="240" name="Google Shape;240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48037" y="2997200"/>
            <a:ext cx="3101975" cy="267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8"/>
          <p:cNvSpPr txBox="1"/>
          <p:nvPr>
            <p:ph type="title"/>
          </p:nvPr>
        </p:nvSpPr>
        <p:spPr>
          <a:xfrm>
            <a:off x="2268537" y="274637"/>
            <a:ext cx="6418262" cy="922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SBV PEDIATRICO</a:t>
            </a:r>
            <a:endParaRPr/>
          </a:p>
        </p:txBody>
      </p:sp>
      <p:sp>
        <p:nvSpPr>
          <p:cNvPr id="246" name="Google Shape;246;p28"/>
          <p:cNvSpPr txBox="1"/>
          <p:nvPr/>
        </p:nvSpPr>
        <p:spPr>
          <a:xfrm>
            <a:off x="2843212" y="1268412"/>
            <a:ext cx="4176712" cy="431800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247" name="Google Shape;247;p28"/>
          <p:cNvSpPr txBox="1"/>
          <p:nvPr/>
        </p:nvSpPr>
        <p:spPr>
          <a:xfrm>
            <a:off x="2843212" y="1700212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248" name="Google Shape;248;p28"/>
          <p:cNvSpPr txBox="1"/>
          <p:nvPr/>
        </p:nvSpPr>
        <p:spPr>
          <a:xfrm>
            <a:off x="2843212" y="371633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 VENTILACIONES </a:t>
            </a:r>
            <a:endParaRPr/>
          </a:p>
        </p:txBody>
      </p:sp>
      <p:sp>
        <p:nvSpPr>
          <p:cNvPr id="249" name="Google Shape;249;p28"/>
          <p:cNvSpPr txBox="1"/>
          <p:nvPr/>
        </p:nvSpPr>
        <p:spPr>
          <a:xfrm>
            <a:off x="2843212" y="2205037"/>
            <a:ext cx="4176712" cy="503237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250" name="Google Shape;250;p28"/>
          <p:cNvSpPr txBox="1"/>
          <p:nvPr/>
        </p:nvSpPr>
        <p:spPr>
          <a:xfrm>
            <a:off x="2843212" y="31416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RESPIRA CON </a:t>
            </a:r>
            <a:r>
              <a:rPr b="0" i="1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NORMALIDAD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?</a:t>
            </a:r>
            <a:endParaRPr/>
          </a:p>
        </p:txBody>
      </p:sp>
      <p:sp>
        <p:nvSpPr>
          <p:cNvPr id="251" name="Google Shape;251;p28"/>
          <p:cNvSpPr txBox="1"/>
          <p:nvPr/>
        </p:nvSpPr>
        <p:spPr>
          <a:xfrm>
            <a:off x="2843212" y="42211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SIGNOS DE VIDA?</a:t>
            </a:r>
            <a:endParaRPr/>
          </a:p>
        </p:txBody>
      </p:sp>
      <p:sp>
        <p:nvSpPr>
          <p:cNvPr id="252" name="Google Shape;252;p28"/>
          <p:cNvSpPr txBox="1"/>
          <p:nvPr/>
        </p:nvSpPr>
        <p:spPr>
          <a:xfrm>
            <a:off x="2843212" y="4797425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253" name="Google Shape;253;p28"/>
          <p:cNvSpPr txBox="1"/>
          <p:nvPr/>
        </p:nvSpPr>
        <p:spPr>
          <a:xfrm>
            <a:off x="2843212" y="537368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254" name="Google Shape;254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0112" y="5226050"/>
            <a:ext cx="1020762" cy="99695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28"/>
          <p:cNvSpPr txBox="1"/>
          <p:nvPr/>
        </p:nvSpPr>
        <p:spPr>
          <a:xfrm>
            <a:off x="2843212" y="2708275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256" name="Google Shape;256;p28"/>
          <p:cNvSpPr txBox="1"/>
          <p:nvPr/>
        </p:nvSpPr>
        <p:spPr>
          <a:xfrm>
            <a:off x="900112" y="6237287"/>
            <a:ext cx="8243887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Times New Roman"/>
              <a:buNone/>
            </a:pP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DESPUES DE 1 MIN. RCP  LLAMAR EMERGENCIAS ( </a:t>
            </a:r>
            <a:r>
              <a:rPr b="1" i="1" lang="en-US" sz="3600" u="none">
                <a:solidFill>
                  <a:srgbClr val="FF99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061</a:t>
            </a: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/112)</a:t>
            </a:r>
            <a:endParaRPr/>
          </a:p>
        </p:txBody>
      </p:sp>
      <p:sp>
        <p:nvSpPr>
          <p:cNvPr id="257" name="Google Shape;257;p28"/>
          <p:cNvSpPr txBox="1"/>
          <p:nvPr/>
        </p:nvSpPr>
        <p:spPr>
          <a:xfrm>
            <a:off x="2843212" y="2708275"/>
            <a:ext cx="4249737" cy="3673475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58" name="Google Shape;258;p28"/>
          <p:cNvSpPr txBox="1"/>
          <p:nvPr/>
        </p:nvSpPr>
        <p:spPr>
          <a:xfrm>
            <a:off x="2843212" y="1268412"/>
            <a:ext cx="4176712" cy="936625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bebe-y-altavoz_0.jpg" id="259" name="Google Shape;259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19475" y="3429000"/>
            <a:ext cx="3227387" cy="241935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28"/>
          <p:cNvSpPr/>
          <p:nvPr/>
        </p:nvSpPr>
        <p:spPr>
          <a:xfrm>
            <a:off x="1116012" y="2924175"/>
            <a:ext cx="2447925" cy="1728787"/>
          </a:xfrm>
          <a:custGeom>
            <a:rect b="b" l="l" r="r" t="t"/>
            <a:pathLst>
              <a:path extrusionOk="0" h="43200" w="43200">
                <a:moveTo>
                  <a:pt x="3900" y="14370"/>
                </a:moveTo>
                <a:lnTo>
                  <a:pt x="3900" y="14370"/>
                </a:lnTo>
                <a:cubicBezTo>
                  <a:pt x="3728" y="12662"/>
                  <a:pt x="3914" y="10923"/>
                  <a:pt x="4435" y="9352"/>
                </a:cubicBezTo>
                <a:cubicBezTo>
                  <a:pt x="4956" y="7780"/>
                  <a:pt x="5791" y="6440"/>
                  <a:pt x="6845" y="5484"/>
                </a:cubicBezTo>
                <a:cubicBezTo>
                  <a:pt x="7898" y="4528"/>
                  <a:pt x="9129" y="3994"/>
                  <a:pt x="10395" y="3944"/>
                </a:cubicBezTo>
                <a:cubicBezTo>
                  <a:pt x="11661" y="3894"/>
                  <a:pt x="12912" y="4330"/>
                  <a:pt x="14005" y="5201"/>
                </a:cubicBezTo>
                <a:lnTo>
                  <a:pt x="14005" y="5202"/>
                </a:lnTo>
                <a:cubicBezTo>
                  <a:pt x="14394" y="4202"/>
                  <a:pt x="14950" y="3341"/>
                  <a:pt x="15627" y="2686"/>
                </a:cubicBezTo>
                <a:cubicBezTo>
                  <a:pt x="16304" y="2031"/>
                  <a:pt x="17084" y="1600"/>
                  <a:pt x="17904" y="1428"/>
                </a:cubicBezTo>
                <a:cubicBezTo>
                  <a:pt x="18725" y="1256"/>
                  <a:pt x="19564" y="1348"/>
                  <a:pt x="20354" y="1695"/>
                </a:cubicBezTo>
                <a:cubicBezTo>
                  <a:pt x="21144" y="2043"/>
                  <a:pt x="21864" y="2638"/>
                  <a:pt x="22456" y="3431"/>
                </a:cubicBezTo>
                <a:lnTo>
                  <a:pt x="22456" y="3432"/>
                </a:lnTo>
                <a:cubicBezTo>
                  <a:pt x="22787" y="2528"/>
                  <a:pt x="23281" y="1754"/>
                  <a:pt x="23892" y="1183"/>
                </a:cubicBezTo>
                <a:cubicBezTo>
                  <a:pt x="24504" y="612"/>
                  <a:pt x="25212" y="262"/>
                  <a:pt x="25950" y="167"/>
                </a:cubicBezTo>
                <a:cubicBezTo>
                  <a:pt x="26688" y="72"/>
                  <a:pt x="27432" y="234"/>
                  <a:pt x="28111" y="639"/>
                </a:cubicBezTo>
                <a:cubicBezTo>
                  <a:pt x="28790" y="1044"/>
                  <a:pt x="29383" y="1678"/>
                  <a:pt x="29832" y="2481"/>
                </a:cubicBezTo>
                <a:lnTo>
                  <a:pt x="29833" y="2481"/>
                </a:lnTo>
                <a:cubicBezTo>
                  <a:pt x="30428" y="1526"/>
                  <a:pt x="31211" y="822"/>
                  <a:pt x="32090" y="449"/>
                </a:cubicBezTo>
                <a:cubicBezTo>
                  <a:pt x="32969" y="77"/>
                  <a:pt x="33908" y="51"/>
                  <a:pt x="34798" y="375"/>
                </a:cubicBezTo>
                <a:cubicBezTo>
                  <a:pt x="35687" y="700"/>
                  <a:pt x="36490" y="1361"/>
                  <a:pt x="37113" y="2282"/>
                </a:cubicBezTo>
                <a:cubicBezTo>
                  <a:pt x="37737" y="3202"/>
                  <a:pt x="38154" y="4345"/>
                  <a:pt x="38318" y="5575"/>
                </a:cubicBezTo>
                <a:lnTo>
                  <a:pt x="38318" y="5576"/>
                </a:lnTo>
                <a:cubicBezTo>
                  <a:pt x="39053" y="5849"/>
                  <a:pt x="39738" y="6335"/>
                  <a:pt x="40325" y="7000"/>
                </a:cubicBezTo>
                <a:cubicBezTo>
                  <a:pt x="40912" y="7665"/>
                  <a:pt x="41387" y="8493"/>
                  <a:pt x="41719" y="9430"/>
                </a:cubicBezTo>
                <a:cubicBezTo>
                  <a:pt x="42050" y="10367"/>
                  <a:pt x="42231" y="11390"/>
                  <a:pt x="42248" y="12430"/>
                </a:cubicBezTo>
                <a:cubicBezTo>
                  <a:pt x="42265" y="13470"/>
                  <a:pt x="42119" y="14504"/>
                  <a:pt x="41818" y="15460"/>
                </a:cubicBezTo>
                <a:lnTo>
                  <a:pt x="41818" y="15460"/>
                </a:lnTo>
                <a:cubicBezTo>
                  <a:pt x="42538" y="16736"/>
                  <a:pt x="43001" y="18248"/>
                  <a:pt x="43159" y="19844"/>
                </a:cubicBezTo>
                <a:cubicBezTo>
                  <a:pt x="43317" y="21439"/>
                  <a:pt x="43165" y="23063"/>
                  <a:pt x="42719" y="24554"/>
                </a:cubicBezTo>
                <a:cubicBezTo>
                  <a:pt x="42272" y="26045"/>
                  <a:pt x="41547" y="27352"/>
                  <a:pt x="40614" y="28342"/>
                </a:cubicBezTo>
                <a:cubicBezTo>
                  <a:pt x="39682" y="29333"/>
                  <a:pt x="38575" y="29975"/>
                  <a:pt x="37404" y="30203"/>
                </a:cubicBezTo>
                <a:lnTo>
                  <a:pt x="37404" y="30203"/>
                </a:lnTo>
                <a:cubicBezTo>
                  <a:pt x="37395" y="31601"/>
                  <a:pt x="37113" y="32971"/>
                  <a:pt x="36586" y="34172"/>
                </a:cubicBezTo>
                <a:cubicBezTo>
                  <a:pt x="36059" y="35373"/>
                  <a:pt x="35305" y="36361"/>
                  <a:pt x="34404" y="37034"/>
                </a:cubicBezTo>
                <a:cubicBezTo>
                  <a:pt x="33503" y="37708"/>
                  <a:pt x="32486" y="38042"/>
                  <a:pt x="31458" y="38003"/>
                </a:cubicBezTo>
                <a:cubicBezTo>
                  <a:pt x="30430" y="37965"/>
                  <a:pt x="29428" y="37554"/>
                  <a:pt x="28555" y="36813"/>
                </a:cubicBezTo>
                <a:lnTo>
                  <a:pt x="28556" y="36813"/>
                </a:lnTo>
                <a:cubicBezTo>
                  <a:pt x="28185" y="38483"/>
                  <a:pt x="27474" y="39977"/>
                  <a:pt x="26506" y="41118"/>
                </a:cubicBezTo>
                <a:cubicBezTo>
                  <a:pt x="25538" y="42258"/>
                  <a:pt x="24352" y="43001"/>
                  <a:pt x="23087" y="43257"/>
                </a:cubicBezTo>
                <a:cubicBezTo>
                  <a:pt x="21821" y="43514"/>
                  <a:pt x="20528" y="43275"/>
                  <a:pt x="19359" y="42568"/>
                </a:cubicBezTo>
                <a:cubicBezTo>
                  <a:pt x="18189" y="41861"/>
                  <a:pt x="17191" y="40714"/>
                  <a:pt x="16480" y="39263"/>
                </a:cubicBezTo>
                <a:lnTo>
                  <a:pt x="16480" y="39264"/>
                </a:lnTo>
                <a:cubicBezTo>
                  <a:pt x="15599" y="39987"/>
                  <a:pt x="14622" y="40462"/>
                  <a:pt x="13605" y="40662"/>
                </a:cubicBezTo>
                <a:cubicBezTo>
                  <a:pt x="12588" y="40863"/>
                  <a:pt x="11552" y="40784"/>
                  <a:pt x="10558" y="40431"/>
                </a:cubicBezTo>
                <a:cubicBezTo>
                  <a:pt x="9564" y="40077"/>
                  <a:pt x="8631" y="39456"/>
                  <a:pt x="7815" y="38604"/>
                </a:cubicBezTo>
                <a:cubicBezTo>
                  <a:pt x="6998" y="37752"/>
                  <a:pt x="6315" y="36686"/>
                  <a:pt x="5804" y="35469"/>
                </a:cubicBezTo>
                <a:lnTo>
                  <a:pt x="5804" y="35470"/>
                </a:lnTo>
                <a:cubicBezTo>
                  <a:pt x="4916" y="35610"/>
                  <a:pt x="4018" y="35378"/>
                  <a:pt x="3231" y="34804"/>
                </a:cubicBezTo>
                <a:cubicBezTo>
                  <a:pt x="2444" y="34230"/>
                  <a:pt x="1806" y="33341"/>
                  <a:pt x="1404" y="32259"/>
                </a:cubicBezTo>
                <a:cubicBezTo>
                  <a:pt x="1001" y="31177"/>
                  <a:pt x="853" y="29952"/>
                  <a:pt x="980" y="28752"/>
                </a:cubicBezTo>
                <a:cubicBezTo>
                  <a:pt x="1106" y="27551"/>
                  <a:pt x="1502" y="26433"/>
                  <a:pt x="2112" y="25547"/>
                </a:cubicBezTo>
                <a:lnTo>
                  <a:pt x="2113" y="25548"/>
                </a:lnTo>
                <a:cubicBezTo>
                  <a:pt x="1322" y="24914"/>
                  <a:pt x="698" y="23955"/>
                  <a:pt x="330" y="22808"/>
                </a:cubicBezTo>
                <a:cubicBezTo>
                  <a:pt x="-37" y="21660"/>
                  <a:pt x="-131" y="20382"/>
                  <a:pt x="62" y="19158"/>
                </a:cubicBezTo>
                <a:cubicBezTo>
                  <a:pt x="256" y="17933"/>
                  <a:pt x="728" y="16823"/>
                  <a:pt x="1411" y="15988"/>
                </a:cubicBezTo>
                <a:cubicBezTo>
                  <a:pt x="2093" y="15152"/>
                  <a:pt x="2952" y="14633"/>
                  <a:pt x="3863" y="14504"/>
                </a:cubicBezTo>
                <a:close/>
              </a:path>
              <a:path extrusionOk="0" fill="none" h="43200" w="43200">
                <a:moveTo>
                  <a:pt x="4693" y="26177"/>
                </a:moveTo>
                <a:lnTo>
                  <a:pt x="4693" y="26177"/>
                </a:lnTo>
                <a:cubicBezTo>
                  <a:pt x="4473" y="26200"/>
                  <a:pt x="4253" y="26200"/>
                  <a:pt x="4033" y="26178"/>
                </a:cubicBezTo>
                <a:cubicBezTo>
                  <a:pt x="3814" y="26156"/>
                  <a:pt x="3596" y="26111"/>
                  <a:pt x="3381" y="26043"/>
                </a:cubicBezTo>
                <a:cubicBezTo>
                  <a:pt x="3167" y="25976"/>
                  <a:pt x="2957" y="25886"/>
                  <a:pt x="2752" y="25775"/>
                </a:cubicBezTo>
                <a:cubicBezTo>
                  <a:pt x="2548" y="25664"/>
                  <a:pt x="2349" y="25532"/>
                  <a:pt x="2160" y="25379"/>
                </a:cubicBezTo>
                <a:moveTo>
                  <a:pt x="6928" y="34899"/>
                </a:moveTo>
                <a:lnTo>
                  <a:pt x="6928" y="34899"/>
                </a:lnTo>
                <a:cubicBezTo>
                  <a:pt x="6839" y="34947"/>
                  <a:pt x="6749" y="34991"/>
                  <a:pt x="6658" y="35031"/>
                </a:cubicBezTo>
                <a:cubicBezTo>
                  <a:pt x="6567" y="35071"/>
                  <a:pt x="6475" y="35107"/>
                  <a:pt x="6383" y="35139"/>
                </a:cubicBezTo>
                <a:cubicBezTo>
                  <a:pt x="6290" y="35171"/>
                  <a:pt x="6197" y="35198"/>
                  <a:pt x="6103" y="35222"/>
                </a:cubicBezTo>
                <a:cubicBezTo>
                  <a:pt x="6009" y="35246"/>
                  <a:pt x="5914" y="35265"/>
                  <a:pt x="5820" y="35280"/>
                </a:cubicBezTo>
                <a:moveTo>
                  <a:pt x="16478" y="39090"/>
                </a:moveTo>
                <a:lnTo>
                  <a:pt x="16478" y="39090"/>
                </a:lnTo>
                <a:cubicBezTo>
                  <a:pt x="16410" y="38953"/>
                  <a:pt x="16346" y="38815"/>
                  <a:pt x="16285" y="38674"/>
                </a:cubicBezTo>
                <a:cubicBezTo>
                  <a:pt x="16224" y="38533"/>
                  <a:pt x="16165" y="38389"/>
                  <a:pt x="16109" y="38244"/>
                </a:cubicBezTo>
                <a:cubicBezTo>
                  <a:pt x="16053" y="38099"/>
                  <a:pt x="16001" y="37951"/>
                  <a:pt x="15951" y="37802"/>
                </a:cubicBezTo>
                <a:cubicBezTo>
                  <a:pt x="15901" y="37653"/>
                  <a:pt x="15853" y="37502"/>
                  <a:pt x="15809" y="37350"/>
                </a:cubicBezTo>
                <a:moveTo>
                  <a:pt x="28827" y="34751"/>
                </a:moveTo>
                <a:lnTo>
                  <a:pt x="28827" y="34751"/>
                </a:lnTo>
                <a:cubicBezTo>
                  <a:pt x="28817" y="34912"/>
                  <a:pt x="28804" y="35074"/>
                  <a:pt x="28788" y="35234"/>
                </a:cubicBezTo>
                <a:cubicBezTo>
                  <a:pt x="28772" y="35395"/>
                  <a:pt x="28752" y="35555"/>
                  <a:pt x="28730" y="35715"/>
                </a:cubicBezTo>
                <a:cubicBezTo>
                  <a:pt x="28708" y="35874"/>
                  <a:pt x="28683" y="36033"/>
                  <a:pt x="28654" y="36190"/>
                </a:cubicBezTo>
                <a:cubicBezTo>
                  <a:pt x="28626" y="36348"/>
                  <a:pt x="28594" y="36504"/>
                  <a:pt x="28560" y="36660"/>
                </a:cubicBezTo>
                <a:moveTo>
                  <a:pt x="34129" y="22954"/>
                </a:moveTo>
                <a:lnTo>
                  <a:pt x="34129" y="22954"/>
                </a:lnTo>
                <a:cubicBezTo>
                  <a:pt x="34617" y="23277"/>
                  <a:pt x="35070" y="23693"/>
                  <a:pt x="35473" y="24188"/>
                </a:cubicBezTo>
                <a:cubicBezTo>
                  <a:pt x="35876" y="24684"/>
                  <a:pt x="36226" y="25254"/>
                  <a:pt x="36513" y="25882"/>
                </a:cubicBezTo>
                <a:cubicBezTo>
                  <a:pt x="36799" y="26511"/>
                  <a:pt x="37019" y="27191"/>
                  <a:pt x="37166" y="27902"/>
                </a:cubicBezTo>
                <a:cubicBezTo>
                  <a:pt x="37312" y="28614"/>
                  <a:pt x="37385" y="29350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717" y="15611"/>
                  <a:pt x="41625" y="15861"/>
                  <a:pt x="41523" y="16104"/>
                </a:cubicBezTo>
                <a:cubicBezTo>
                  <a:pt x="41421" y="16347"/>
                  <a:pt x="41309" y="16581"/>
                  <a:pt x="41187" y="16806"/>
                </a:cubicBezTo>
                <a:cubicBezTo>
                  <a:pt x="41066" y="17031"/>
                  <a:pt x="40934" y="17247"/>
                  <a:pt x="40795" y="17451"/>
                </a:cubicBezTo>
                <a:cubicBezTo>
                  <a:pt x="40655" y="17655"/>
                  <a:pt x="40506" y="17849"/>
                  <a:pt x="40350" y="18030"/>
                </a:cubicBezTo>
                <a:moveTo>
                  <a:pt x="38324" y="5426"/>
                </a:moveTo>
                <a:lnTo>
                  <a:pt x="38324" y="5426"/>
                </a:lnTo>
                <a:cubicBezTo>
                  <a:pt x="38337" y="5530"/>
                  <a:pt x="38349" y="5634"/>
                  <a:pt x="38359" y="5739"/>
                </a:cubicBezTo>
                <a:cubicBezTo>
                  <a:pt x="38370" y="5844"/>
                  <a:pt x="38378" y="5949"/>
                  <a:pt x="38384" y="6055"/>
                </a:cubicBezTo>
                <a:cubicBezTo>
                  <a:pt x="38391" y="6160"/>
                  <a:pt x="38395" y="6266"/>
                  <a:pt x="38398" y="6372"/>
                </a:cubicBezTo>
                <a:cubicBezTo>
                  <a:pt x="38400" y="6478"/>
                  <a:pt x="38401" y="6584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125" y="3806"/>
                  <a:pt x="29176" y="3663"/>
                  <a:pt x="29231" y="3522"/>
                </a:cubicBezTo>
                <a:cubicBezTo>
                  <a:pt x="29285" y="3382"/>
                  <a:pt x="29344" y="3244"/>
                  <a:pt x="29406" y="3109"/>
                </a:cubicBezTo>
                <a:cubicBezTo>
                  <a:pt x="29468" y="2974"/>
                  <a:pt x="29533" y="2843"/>
                  <a:pt x="29602" y="2714"/>
                </a:cubicBezTo>
                <a:cubicBezTo>
                  <a:pt x="29672" y="2586"/>
                  <a:pt x="29744" y="2461"/>
                  <a:pt x="29820" y="2340"/>
                </a:cubicBezTo>
                <a:moveTo>
                  <a:pt x="22141" y="4720"/>
                </a:moveTo>
                <a:lnTo>
                  <a:pt x="22141" y="4720"/>
                </a:lnTo>
                <a:cubicBezTo>
                  <a:pt x="22160" y="4599"/>
                  <a:pt x="22181" y="4480"/>
                  <a:pt x="22206" y="4361"/>
                </a:cubicBezTo>
                <a:cubicBezTo>
                  <a:pt x="22231" y="4243"/>
                  <a:pt x="22258" y="4125"/>
                  <a:pt x="22288" y="4009"/>
                </a:cubicBezTo>
                <a:cubicBezTo>
                  <a:pt x="22318" y="3893"/>
                  <a:pt x="22351" y="3778"/>
                  <a:pt x="22386" y="3665"/>
                </a:cubicBezTo>
                <a:cubicBezTo>
                  <a:pt x="22421" y="3552"/>
                  <a:pt x="22459" y="3440"/>
                  <a:pt x="22500" y="3330"/>
                </a:cubicBezTo>
                <a:moveTo>
                  <a:pt x="14000" y="5192"/>
                </a:moveTo>
                <a:lnTo>
                  <a:pt x="14000" y="5192"/>
                </a:lnTo>
                <a:cubicBezTo>
                  <a:pt x="14117" y="5285"/>
                  <a:pt x="14233" y="5384"/>
                  <a:pt x="14346" y="5488"/>
                </a:cubicBezTo>
                <a:cubicBezTo>
                  <a:pt x="14460" y="5591"/>
                  <a:pt x="14571" y="5699"/>
                  <a:pt x="14679" y="5812"/>
                </a:cubicBezTo>
                <a:cubicBezTo>
                  <a:pt x="14788" y="5925"/>
                  <a:pt x="14894" y="6042"/>
                  <a:pt x="14997" y="6163"/>
                </a:cubicBezTo>
                <a:cubicBezTo>
                  <a:pt x="15101" y="6284"/>
                  <a:pt x="15202" y="6410"/>
                  <a:pt x="15299" y="6540"/>
                </a:cubicBezTo>
                <a:moveTo>
                  <a:pt x="4127" y="15789"/>
                </a:moveTo>
                <a:lnTo>
                  <a:pt x="4127" y="15789"/>
                </a:lnTo>
                <a:cubicBezTo>
                  <a:pt x="4101" y="15672"/>
                  <a:pt x="4077" y="15556"/>
                  <a:pt x="4055" y="15438"/>
                </a:cubicBezTo>
                <a:cubicBezTo>
                  <a:pt x="4032" y="15321"/>
                  <a:pt x="4012" y="15203"/>
                  <a:pt x="3993" y="15085"/>
                </a:cubicBezTo>
                <a:cubicBezTo>
                  <a:pt x="3974" y="14967"/>
                  <a:pt x="3957" y="14848"/>
                  <a:pt x="3941" y="14728"/>
                </a:cubicBezTo>
                <a:cubicBezTo>
                  <a:pt x="3926" y="14609"/>
                  <a:pt x="3912" y="14489"/>
                  <a:pt x="3900" y="14369"/>
                </a:cubicBezTo>
              </a:path>
            </a:pathLst>
          </a:custGeom>
          <a:solidFill>
            <a:srgbClr val="72BFC5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61" name="Google Shape;261;p28"/>
          <p:cNvSpPr txBox="1"/>
          <p:nvPr/>
        </p:nvSpPr>
        <p:spPr>
          <a:xfrm rot="-1260000">
            <a:off x="1430337" y="3452812"/>
            <a:ext cx="1887537" cy="522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Times New Roman"/>
              <a:buNone/>
            </a:pPr>
            <a:r>
              <a:rPr b="1" i="0" lang="en-US" sz="28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AYUDA!!!</a:t>
            </a:r>
            <a:endParaRPr/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9"/>
          <p:cNvSpPr txBox="1"/>
          <p:nvPr>
            <p:ph type="title"/>
          </p:nvPr>
        </p:nvSpPr>
        <p:spPr>
          <a:xfrm>
            <a:off x="2268537" y="274637"/>
            <a:ext cx="6418262" cy="922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SBV PEDIATRICO</a:t>
            </a:r>
            <a:endParaRPr/>
          </a:p>
        </p:txBody>
      </p:sp>
      <p:sp>
        <p:nvSpPr>
          <p:cNvPr id="267" name="Google Shape;267;p29"/>
          <p:cNvSpPr txBox="1"/>
          <p:nvPr/>
        </p:nvSpPr>
        <p:spPr>
          <a:xfrm>
            <a:off x="2843212" y="1268412"/>
            <a:ext cx="4176712" cy="431800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268" name="Google Shape;268;p29"/>
          <p:cNvSpPr txBox="1"/>
          <p:nvPr/>
        </p:nvSpPr>
        <p:spPr>
          <a:xfrm>
            <a:off x="2843212" y="1700212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269" name="Google Shape;269;p29"/>
          <p:cNvSpPr txBox="1"/>
          <p:nvPr/>
        </p:nvSpPr>
        <p:spPr>
          <a:xfrm>
            <a:off x="2843212" y="371633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 VENTILACIONES </a:t>
            </a:r>
            <a:endParaRPr/>
          </a:p>
        </p:txBody>
      </p:sp>
      <p:sp>
        <p:nvSpPr>
          <p:cNvPr id="270" name="Google Shape;270;p29"/>
          <p:cNvSpPr txBox="1"/>
          <p:nvPr/>
        </p:nvSpPr>
        <p:spPr>
          <a:xfrm>
            <a:off x="2843212" y="2205037"/>
            <a:ext cx="4176712" cy="503237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271" name="Google Shape;271;p29"/>
          <p:cNvSpPr txBox="1"/>
          <p:nvPr/>
        </p:nvSpPr>
        <p:spPr>
          <a:xfrm>
            <a:off x="2843212" y="31416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RESPIRA CON </a:t>
            </a:r>
            <a:r>
              <a:rPr b="0" i="1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NORMALIDAD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?</a:t>
            </a:r>
            <a:endParaRPr/>
          </a:p>
        </p:txBody>
      </p:sp>
      <p:sp>
        <p:nvSpPr>
          <p:cNvPr id="272" name="Google Shape;272;p29"/>
          <p:cNvSpPr txBox="1"/>
          <p:nvPr/>
        </p:nvSpPr>
        <p:spPr>
          <a:xfrm>
            <a:off x="2843212" y="42211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SIGNOS DE VIDA?</a:t>
            </a:r>
            <a:endParaRPr/>
          </a:p>
        </p:txBody>
      </p:sp>
      <p:sp>
        <p:nvSpPr>
          <p:cNvPr id="273" name="Google Shape;273;p29"/>
          <p:cNvSpPr txBox="1"/>
          <p:nvPr/>
        </p:nvSpPr>
        <p:spPr>
          <a:xfrm>
            <a:off x="2843212" y="4797425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274" name="Google Shape;274;p29"/>
          <p:cNvSpPr txBox="1"/>
          <p:nvPr/>
        </p:nvSpPr>
        <p:spPr>
          <a:xfrm>
            <a:off x="2843212" y="537368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275" name="Google Shape;275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5650" y="5373687"/>
            <a:ext cx="949325" cy="92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29"/>
          <p:cNvSpPr txBox="1"/>
          <p:nvPr/>
        </p:nvSpPr>
        <p:spPr>
          <a:xfrm>
            <a:off x="2843212" y="2708275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277" name="Google Shape;277;p29"/>
          <p:cNvSpPr txBox="1"/>
          <p:nvPr/>
        </p:nvSpPr>
        <p:spPr>
          <a:xfrm>
            <a:off x="900112" y="6237287"/>
            <a:ext cx="8243887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Times New Roman"/>
              <a:buNone/>
            </a:pP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DESPUES DE 1 MIN. RCP  LLAMAR EMERGENCIAS ( </a:t>
            </a:r>
            <a:r>
              <a:rPr b="1" i="1" lang="en-US" sz="3600" u="none">
                <a:solidFill>
                  <a:srgbClr val="FF99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061</a:t>
            </a: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/112)</a:t>
            </a:r>
            <a:endParaRPr/>
          </a:p>
        </p:txBody>
      </p:sp>
      <p:sp>
        <p:nvSpPr>
          <p:cNvPr id="278" name="Google Shape;278;p29"/>
          <p:cNvSpPr txBox="1"/>
          <p:nvPr/>
        </p:nvSpPr>
        <p:spPr>
          <a:xfrm>
            <a:off x="2843212" y="3141662"/>
            <a:ext cx="4176712" cy="3024187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79" name="Google Shape;279;p29"/>
          <p:cNvSpPr txBox="1"/>
          <p:nvPr/>
        </p:nvSpPr>
        <p:spPr>
          <a:xfrm>
            <a:off x="2843212" y="1196975"/>
            <a:ext cx="4176712" cy="1584325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va3.jpg" id="280" name="Google Shape;280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24525" y="3716337"/>
            <a:ext cx="3027362" cy="23764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Jovita\Pictures\203v21n06-90379887fig4.jpg" id="281" name="Google Shape;281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484437" y="4005262"/>
            <a:ext cx="2736850" cy="1944687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29"/>
          <p:cNvSpPr txBox="1"/>
          <p:nvPr/>
        </p:nvSpPr>
        <p:spPr>
          <a:xfrm>
            <a:off x="684212" y="3860800"/>
            <a:ext cx="3236912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LACTANTE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83" name="Google Shape;283;p29"/>
          <p:cNvSpPr txBox="1"/>
          <p:nvPr/>
        </p:nvSpPr>
        <p:spPr>
          <a:xfrm>
            <a:off x="7596187" y="3141662"/>
            <a:ext cx="1223962" cy="1439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NIÑO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84" name="Google Shape;284;p29"/>
          <p:cNvSpPr txBox="1"/>
          <p:nvPr/>
        </p:nvSpPr>
        <p:spPr>
          <a:xfrm>
            <a:off x="2555875" y="4076700"/>
            <a:ext cx="1079500" cy="1008062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0"/>
          <p:cNvSpPr txBox="1"/>
          <p:nvPr>
            <p:ph type="title"/>
          </p:nvPr>
        </p:nvSpPr>
        <p:spPr>
          <a:xfrm>
            <a:off x="2268537" y="274637"/>
            <a:ext cx="6418262" cy="922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SBV PEDIATRICO</a:t>
            </a:r>
            <a:endParaRPr/>
          </a:p>
        </p:txBody>
      </p:sp>
      <p:sp>
        <p:nvSpPr>
          <p:cNvPr id="290" name="Google Shape;290;p30"/>
          <p:cNvSpPr txBox="1"/>
          <p:nvPr/>
        </p:nvSpPr>
        <p:spPr>
          <a:xfrm>
            <a:off x="2843212" y="1268412"/>
            <a:ext cx="4176712" cy="431800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291" name="Google Shape;291;p30"/>
          <p:cNvSpPr txBox="1"/>
          <p:nvPr/>
        </p:nvSpPr>
        <p:spPr>
          <a:xfrm>
            <a:off x="2843212" y="1700212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292" name="Google Shape;292;p30"/>
          <p:cNvSpPr txBox="1"/>
          <p:nvPr/>
        </p:nvSpPr>
        <p:spPr>
          <a:xfrm>
            <a:off x="2843212" y="371633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 VENTILACIONES </a:t>
            </a:r>
            <a:endParaRPr/>
          </a:p>
        </p:txBody>
      </p:sp>
      <p:sp>
        <p:nvSpPr>
          <p:cNvPr id="293" name="Google Shape;293;p30"/>
          <p:cNvSpPr txBox="1"/>
          <p:nvPr/>
        </p:nvSpPr>
        <p:spPr>
          <a:xfrm>
            <a:off x="2843212" y="2205037"/>
            <a:ext cx="4176712" cy="503237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294" name="Google Shape;294;p30"/>
          <p:cNvSpPr txBox="1"/>
          <p:nvPr/>
        </p:nvSpPr>
        <p:spPr>
          <a:xfrm>
            <a:off x="2843212" y="31416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RESPIRA CON </a:t>
            </a:r>
            <a:r>
              <a:rPr b="0" i="1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NORMALIDAD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?</a:t>
            </a:r>
            <a:endParaRPr/>
          </a:p>
        </p:txBody>
      </p:sp>
      <p:sp>
        <p:nvSpPr>
          <p:cNvPr id="295" name="Google Shape;295;p30"/>
          <p:cNvSpPr txBox="1"/>
          <p:nvPr/>
        </p:nvSpPr>
        <p:spPr>
          <a:xfrm>
            <a:off x="2843212" y="42211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SIGNOS DE VIDA?</a:t>
            </a:r>
            <a:endParaRPr/>
          </a:p>
        </p:txBody>
      </p:sp>
      <p:sp>
        <p:nvSpPr>
          <p:cNvPr id="296" name="Google Shape;296;p30"/>
          <p:cNvSpPr txBox="1"/>
          <p:nvPr/>
        </p:nvSpPr>
        <p:spPr>
          <a:xfrm>
            <a:off x="2843212" y="4797425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297" name="Google Shape;297;p30"/>
          <p:cNvSpPr txBox="1"/>
          <p:nvPr/>
        </p:nvSpPr>
        <p:spPr>
          <a:xfrm>
            <a:off x="2843212" y="537368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298" name="Google Shape;29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4212" y="5376862"/>
            <a:ext cx="935037" cy="912812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30"/>
          <p:cNvSpPr txBox="1"/>
          <p:nvPr/>
        </p:nvSpPr>
        <p:spPr>
          <a:xfrm>
            <a:off x="2843212" y="2708275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300" name="Google Shape;300;p30"/>
          <p:cNvSpPr txBox="1"/>
          <p:nvPr/>
        </p:nvSpPr>
        <p:spPr>
          <a:xfrm>
            <a:off x="900112" y="6237287"/>
            <a:ext cx="8243887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Times New Roman"/>
              <a:buNone/>
            </a:pP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DESPUES DE 1 MIN. RCP  LLAMAR EMERGENCIAS ( </a:t>
            </a:r>
            <a:r>
              <a:rPr b="1" i="1" lang="en-US" sz="3600" u="none">
                <a:solidFill>
                  <a:srgbClr val="FF99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061</a:t>
            </a: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/112)</a:t>
            </a:r>
            <a:endParaRPr/>
          </a:p>
        </p:txBody>
      </p:sp>
      <p:sp>
        <p:nvSpPr>
          <p:cNvPr id="301" name="Google Shape;301;p30"/>
          <p:cNvSpPr txBox="1"/>
          <p:nvPr/>
        </p:nvSpPr>
        <p:spPr>
          <a:xfrm>
            <a:off x="2843212" y="3716337"/>
            <a:ext cx="4176712" cy="2665412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02" name="Google Shape;302;p30"/>
          <p:cNvSpPr txBox="1"/>
          <p:nvPr/>
        </p:nvSpPr>
        <p:spPr>
          <a:xfrm>
            <a:off x="2843212" y="1196975"/>
            <a:ext cx="4176712" cy="2016125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http://www.pediatriaintegral.es/wp-content/uploads/2014/xviii04/05/figura3.jpeg" id="303" name="Google Shape;303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124075" y="3919537"/>
            <a:ext cx="5811837" cy="2330450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30"/>
          <p:cNvSpPr txBox="1"/>
          <p:nvPr/>
        </p:nvSpPr>
        <p:spPr>
          <a:xfrm>
            <a:off x="684212" y="3860800"/>
            <a:ext cx="3236912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LACTANTE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05" name="Google Shape;305;p30"/>
          <p:cNvSpPr txBox="1"/>
          <p:nvPr/>
        </p:nvSpPr>
        <p:spPr>
          <a:xfrm>
            <a:off x="7596187" y="3933825"/>
            <a:ext cx="1223962" cy="6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NIÑO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1"/>
          <p:cNvSpPr txBox="1"/>
          <p:nvPr>
            <p:ph type="title"/>
          </p:nvPr>
        </p:nvSpPr>
        <p:spPr>
          <a:xfrm>
            <a:off x="2268537" y="274637"/>
            <a:ext cx="6418262" cy="922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SBV PEDIATRICO</a:t>
            </a:r>
            <a:endParaRPr/>
          </a:p>
        </p:txBody>
      </p:sp>
      <p:sp>
        <p:nvSpPr>
          <p:cNvPr id="311" name="Google Shape;311;p31"/>
          <p:cNvSpPr txBox="1"/>
          <p:nvPr/>
        </p:nvSpPr>
        <p:spPr>
          <a:xfrm>
            <a:off x="2843212" y="1268412"/>
            <a:ext cx="4176712" cy="431800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312" name="Google Shape;312;p31"/>
          <p:cNvSpPr txBox="1"/>
          <p:nvPr/>
        </p:nvSpPr>
        <p:spPr>
          <a:xfrm>
            <a:off x="2843212" y="1700212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313" name="Google Shape;313;p31"/>
          <p:cNvSpPr txBox="1"/>
          <p:nvPr/>
        </p:nvSpPr>
        <p:spPr>
          <a:xfrm>
            <a:off x="2843212" y="3357562"/>
            <a:ext cx="4176712" cy="647700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 VENTILACIONES </a:t>
            </a:r>
            <a:endParaRPr/>
          </a:p>
        </p:txBody>
      </p:sp>
      <p:sp>
        <p:nvSpPr>
          <p:cNvPr id="314" name="Google Shape;314;p31"/>
          <p:cNvSpPr txBox="1"/>
          <p:nvPr/>
        </p:nvSpPr>
        <p:spPr>
          <a:xfrm>
            <a:off x="2843212" y="2205037"/>
            <a:ext cx="4176712" cy="503237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315" name="Google Shape;315;p31"/>
          <p:cNvSpPr txBox="1"/>
          <p:nvPr/>
        </p:nvSpPr>
        <p:spPr>
          <a:xfrm>
            <a:off x="2843212" y="3141662"/>
            <a:ext cx="4176712" cy="215900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RESPIRA CON </a:t>
            </a:r>
            <a:r>
              <a:rPr b="0" i="1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NORMALIDAD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?</a:t>
            </a:r>
            <a:endParaRPr/>
          </a:p>
        </p:txBody>
      </p:sp>
      <p:sp>
        <p:nvSpPr>
          <p:cNvPr id="316" name="Google Shape;316;p31"/>
          <p:cNvSpPr txBox="1"/>
          <p:nvPr/>
        </p:nvSpPr>
        <p:spPr>
          <a:xfrm>
            <a:off x="2843212" y="42211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SIGNOS DE VIDA?</a:t>
            </a:r>
            <a:endParaRPr/>
          </a:p>
        </p:txBody>
      </p:sp>
      <p:sp>
        <p:nvSpPr>
          <p:cNvPr id="317" name="Google Shape;317;p31"/>
          <p:cNvSpPr txBox="1"/>
          <p:nvPr/>
        </p:nvSpPr>
        <p:spPr>
          <a:xfrm>
            <a:off x="2843212" y="4797425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318" name="Google Shape;318;p31"/>
          <p:cNvSpPr txBox="1"/>
          <p:nvPr/>
        </p:nvSpPr>
        <p:spPr>
          <a:xfrm>
            <a:off x="2843212" y="537368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319" name="Google Shape;319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7087" y="5297487"/>
            <a:ext cx="1084262" cy="1057275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31"/>
          <p:cNvSpPr txBox="1"/>
          <p:nvPr/>
        </p:nvSpPr>
        <p:spPr>
          <a:xfrm>
            <a:off x="2843212" y="2708275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321" name="Google Shape;321;p31"/>
          <p:cNvSpPr txBox="1"/>
          <p:nvPr/>
        </p:nvSpPr>
        <p:spPr>
          <a:xfrm>
            <a:off x="900112" y="6237287"/>
            <a:ext cx="8243887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Times New Roman"/>
              <a:buNone/>
            </a:pP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DESPUES DE 1 MIN. RCP  LLAMAR EMERGENCIAS ( </a:t>
            </a:r>
            <a:r>
              <a:rPr b="1" i="1" lang="en-US" sz="3600" u="none">
                <a:solidFill>
                  <a:srgbClr val="FF99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061</a:t>
            </a: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/112)</a:t>
            </a:r>
            <a:endParaRPr/>
          </a:p>
        </p:txBody>
      </p:sp>
      <p:sp>
        <p:nvSpPr>
          <p:cNvPr id="322" name="Google Shape;322;p31"/>
          <p:cNvSpPr txBox="1"/>
          <p:nvPr/>
        </p:nvSpPr>
        <p:spPr>
          <a:xfrm>
            <a:off x="2843212" y="4221162"/>
            <a:ext cx="4176712" cy="2160587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23" name="Google Shape;323;p31"/>
          <p:cNvSpPr txBox="1"/>
          <p:nvPr/>
        </p:nvSpPr>
        <p:spPr>
          <a:xfrm>
            <a:off x="2843212" y="1196975"/>
            <a:ext cx="4176712" cy="2232025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Viento.jpg" id="324" name="Google Shape;324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 rot="-720000">
            <a:off x="3638550" y="4314825"/>
            <a:ext cx="2006600" cy="1947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2"/>
          <p:cNvSpPr txBox="1"/>
          <p:nvPr>
            <p:ph type="title"/>
          </p:nvPr>
        </p:nvSpPr>
        <p:spPr>
          <a:xfrm>
            <a:off x="2268537" y="0"/>
            <a:ext cx="641667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RCP PEDIÁTRICA</a:t>
            </a:r>
            <a:endParaRPr/>
          </a:p>
        </p:txBody>
      </p:sp>
      <p:pic>
        <p:nvPicPr>
          <p:cNvPr id="330" name="Google Shape;330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1550" y="2133600"/>
            <a:ext cx="3179762" cy="2954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92725" y="2060575"/>
            <a:ext cx="3594100" cy="2889250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32"/>
          <p:cNvSpPr txBox="1"/>
          <p:nvPr/>
        </p:nvSpPr>
        <p:spPr>
          <a:xfrm>
            <a:off x="1833562" y="1485900"/>
            <a:ext cx="2087562" cy="555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LACTANTE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33" name="Google Shape;333;p32"/>
          <p:cNvSpPr txBox="1"/>
          <p:nvPr/>
        </p:nvSpPr>
        <p:spPr>
          <a:xfrm>
            <a:off x="6378575" y="1485900"/>
            <a:ext cx="1316037" cy="555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NIÑO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34" name="Google Shape;334;p32"/>
          <p:cNvSpPr txBox="1"/>
          <p:nvPr/>
        </p:nvSpPr>
        <p:spPr>
          <a:xfrm>
            <a:off x="4294187" y="5481637"/>
            <a:ext cx="1466850" cy="10255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5400"/>
              <a:buFont typeface="Comic Sans MS"/>
              <a:buNone/>
            </a:pPr>
            <a:r>
              <a:rPr b="0" i="0" lang="en-US" sz="5400" u="none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X 5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5400" u="none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35" name="Google Shape;335;p32"/>
          <p:cNvSpPr/>
          <p:nvPr/>
        </p:nvSpPr>
        <p:spPr>
          <a:xfrm>
            <a:off x="3276600" y="5013325"/>
            <a:ext cx="3743325" cy="1844675"/>
          </a:xfrm>
          <a:prstGeom prst="irregularSeal1">
            <a:avLst/>
          </a:prstGeom>
          <a:noFill/>
          <a:ln cap="flat" cmpd="sng" w="28575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3"/>
          <p:cNvSpPr txBox="1"/>
          <p:nvPr>
            <p:ph type="title"/>
          </p:nvPr>
        </p:nvSpPr>
        <p:spPr>
          <a:xfrm>
            <a:off x="2268537" y="274637"/>
            <a:ext cx="6418262" cy="922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SBV PEDIATRICO</a:t>
            </a:r>
            <a:endParaRPr/>
          </a:p>
        </p:txBody>
      </p:sp>
      <p:sp>
        <p:nvSpPr>
          <p:cNvPr id="341" name="Google Shape;341;p33"/>
          <p:cNvSpPr txBox="1"/>
          <p:nvPr/>
        </p:nvSpPr>
        <p:spPr>
          <a:xfrm>
            <a:off x="2843212" y="1268412"/>
            <a:ext cx="4176712" cy="431800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342" name="Google Shape;342;p33"/>
          <p:cNvSpPr txBox="1"/>
          <p:nvPr/>
        </p:nvSpPr>
        <p:spPr>
          <a:xfrm>
            <a:off x="2843212" y="1700212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343" name="Google Shape;343;p33"/>
          <p:cNvSpPr txBox="1"/>
          <p:nvPr/>
        </p:nvSpPr>
        <p:spPr>
          <a:xfrm>
            <a:off x="2843212" y="371633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 VENTILACIONES </a:t>
            </a:r>
            <a:endParaRPr/>
          </a:p>
        </p:txBody>
      </p:sp>
      <p:sp>
        <p:nvSpPr>
          <p:cNvPr id="344" name="Google Shape;344;p33"/>
          <p:cNvSpPr txBox="1"/>
          <p:nvPr/>
        </p:nvSpPr>
        <p:spPr>
          <a:xfrm>
            <a:off x="2843212" y="2205037"/>
            <a:ext cx="4176712" cy="503237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345" name="Google Shape;345;p33"/>
          <p:cNvSpPr txBox="1"/>
          <p:nvPr/>
        </p:nvSpPr>
        <p:spPr>
          <a:xfrm>
            <a:off x="2843212" y="31416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RESPIRA CON </a:t>
            </a:r>
            <a:r>
              <a:rPr b="0" i="1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NORMALIDAD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?</a:t>
            </a:r>
            <a:endParaRPr/>
          </a:p>
        </p:txBody>
      </p:sp>
      <p:sp>
        <p:nvSpPr>
          <p:cNvPr id="346" name="Google Shape;346;p33"/>
          <p:cNvSpPr txBox="1"/>
          <p:nvPr/>
        </p:nvSpPr>
        <p:spPr>
          <a:xfrm>
            <a:off x="2843212" y="42211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SIGNOS DE VIDA?</a:t>
            </a:r>
            <a:endParaRPr/>
          </a:p>
        </p:txBody>
      </p:sp>
      <p:sp>
        <p:nvSpPr>
          <p:cNvPr id="347" name="Google Shape;347;p33"/>
          <p:cNvSpPr txBox="1"/>
          <p:nvPr/>
        </p:nvSpPr>
        <p:spPr>
          <a:xfrm>
            <a:off x="2843212" y="4797425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348" name="Google Shape;348;p33"/>
          <p:cNvSpPr txBox="1"/>
          <p:nvPr/>
        </p:nvSpPr>
        <p:spPr>
          <a:xfrm>
            <a:off x="2843212" y="537368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349" name="Google Shape;34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5650" y="5157787"/>
            <a:ext cx="1079500" cy="1052512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33"/>
          <p:cNvSpPr txBox="1"/>
          <p:nvPr/>
        </p:nvSpPr>
        <p:spPr>
          <a:xfrm>
            <a:off x="2843212" y="2708275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351" name="Google Shape;351;p33"/>
          <p:cNvSpPr txBox="1"/>
          <p:nvPr/>
        </p:nvSpPr>
        <p:spPr>
          <a:xfrm>
            <a:off x="900112" y="6237287"/>
            <a:ext cx="8243887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Times New Roman"/>
              <a:buNone/>
            </a:pP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DESPUES DE 1 MIN. RCP  LLAMAR EMERGENCIAS ( </a:t>
            </a:r>
            <a:r>
              <a:rPr b="1" i="1" lang="en-US" sz="3600" u="none">
                <a:solidFill>
                  <a:srgbClr val="FF99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061</a:t>
            </a: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/112)</a:t>
            </a:r>
            <a:endParaRPr/>
          </a:p>
        </p:txBody>
      </p:sp>
      <p:sp>
        <p:nvSpPr>
          <p:cNvPr id="352" name="Google Shape;352;p33"/>
          <p:cNvSpPr txBox="1"/>
          <p:nvPr/>
        </p:nvSpPr>
        <p:spPr>
          <a:xfrm>
            <a:off x="2843212" y="4797425"/>
            <a:ext cx="4176712" cy="122396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53" name="Google Shape;353;p33"/>
          <p:cNvSpPr txBox="1"/>
          <p:nvPr/>
        </p:nvSpPr>
        <p:spPr>
          <a:xfrm>
            <a:off x="2843212" y="1268412"/>
            <a:ext cx="4176712" cy="2952750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54" name="Google Shape;354;p33"/>
          <p:cNvSpPr txBox="1"/>
          <p:nvPr/>
        </p:nvSpPr>
        <p:spPr>
          <a:xfrm>
            <a:off x="2627312" y="4941887"/>
            <a:ext cx="5400675" cy="1200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1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-</a:t>
            </a:r>
            <a:r>
              <a:rPr b="1" i="1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RESPIRACIÓN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1" i="1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-TOS.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1" i="1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-MOVIMIENTOS</a:t>
            </a:r>
            <a:endParaRPr/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34"/>
          <p:cNvSpPr txBox="1"/>
          <p:nvPr>
            <p:ph type="title"/>
          </p:nvPr>
        </p:nvSpPr>
        <p:spPr>
          <a:xfrm>
            <a:off x="2268537" y="274637"/>
            <a:ext cx="6418262" cy="922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SBV PEDIATRICO</a:t>
            </a:r>
            <a:endParaRPr/>
          </a:p>
        </p:txBody>
      </p:sp>
      <p:sp>
        <p:nvSpPr>
          <p:cNvPr id="360" name="Google Shape;360;p34"/>
          <p:cNvSpPr txBox="1"/>
          <p:nvPr/>
        </p:nvSpPr>
        <p:spPr>
          <a:xfrm>
            <a:off x="2843212" y="1268412"/>
            <a:ext cx="4176712" cy="431800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361" name="Google Shape;361;p34"/>
          <p:cNvSpPr txBox="1"/>
          <p:nvPr/>
        </p:nvSpPr>
        <p:spPr>
          <a:xfrm>
            <a:off x="2843212" y="1700212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362" name="Google Shape;362;p34"/>
          <p:cNvSpPr txBox="1"/>
          <p:nvPr/>
        </p:nvSpPr>
        <p:spPr>
          <a:xfrm>
            <a:off x="2843212" y="371633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 VENTILACIONES </a:t>
            </a:r>
            <a:endParaRPr/>
          </a:p>
        </p:txBody>
      </p:sp>
      <p:sp>
        <p:nvSpPr>
          <p:cNvPr id="363" name="Google Shape;363;p34"/>
          <p:cNvSpPr txBox="1"/>
          <p:nvPr/>
        </p:nvSpPr>
        <p:spPr>
          <a:xfrm>
            <a:off x="2843212" y="2205037"/>
            <a:ext cx="4176712" cy="503237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364" name="Google Shape;364;p34"/>
          <p:cNvSpPr txBox="1"/>
          <p:nvPr/>
        </p:nvSpPr>
        <p:spPr>
          <a:xfrm>
            <a:off x="2843212" y="31416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RESPIRA CON </a:t>
            </a:r>
            <a:r>
              <a:rPr b="0" i="1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NORMALIDAD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?</a:t>
            </a:r>
            <a:endParaRPr/>
          </a:p>
        </p:txBody>
      </p:sp>
      <p:sp>
        <p:nvSpPr>
          <p:cNvPr id="365" name="Google Shape;365;p34"/>
          <p:cNvSpPr txBox="1"/>
          <p:nvPr/>
        </p:nvSpPr>
        <p:spPr>
          <a:xfrm>
            <a:off x="2843212" y="42211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SIGNOS DE VIDA?</a:t>
            </a:r>
            <a:endParaRPr/>
          </a:p>
        </p:txBody>
      </p:sp>
      <p:sp>
        <p:nvSpPr>
          <p:cNvPr id="366" name="Google Shape;366;p34"/>
          <p:cNvSpPr txBox="1"/>
          <p:nvPr/>
        </p:nvSpPr>
        <p:spPr>
          <a:xfrm>
            <a:off x="2843212" y="4797425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367" name="Google Shape;367;p34"/>
          <p:cNvSpPr txBox="1"/>
          <p:nvPr/>
        </p:nvSpPr>
        <p:spPr>
          <a:xfrm>
            <a:off x="2843212" y="537368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368" name="Google Shape;368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5650" y="5018087"/>
            <a:ext cx="1223962" cy="1192212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34"/>
          <p:cNvSpPr txBox="1"/>
          <p:nvPr/>
        </p:nvSpPr>
        <p:spPr>
          <a:xfrm>
            <a:off x="2843212" y="2708275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370" name="Google Shape;370;p34"/>
          <p:cNvSpPr txBox="1"/>
          <p:nvPr/>
        </p:nvSpPr>
        <p:spPr>
          <a:xfrm>
            <a:off x="900112" y="6237287"/>
            <a:ext cx="8243887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Times New Roman"/>
              <a:buNone/>
            </a:pP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DESPUES DE 1 MIN. RCP  LLAMAR EMERGENCIAS ( </a:t>
            </a:r>
            <a:r>
              <a:rPr b="1" i="1" lang="en-US" sz="3600" u="none">
                <a:solidFill>
                  <a:srgbClr val="FF99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061</a:t>
            </a: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/112)</a:t>
            </a:r>
            <a:endParaRPr/>
          </a:p>
        </p:txBody>
      </p:sp>
      <p:sp>
        <p:nvSpPr>
          <p:cNvPr id="371" name="Google Shape;371;p34"/>
          <p:cNvSpPr txBox="1"/>
          <p:nvPr/>
        </p:nvSpPr>
        <p:spPr>
          <a:xfrm>
            <a:off x="2843212" y="1268412"/>
            <a:ext cx="4176712" cy="3529012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72" name="Google Shape;372;p34"/>
          <p:cNvSpPr txBox="1"/>
          <p:nvPr/>
        </p:nvSpPr>
        <p:spPr>
          <a:xfrm>
            <a:off x="2843212" y="5373687"/>
            <a:ext cx="4176712" cy="94456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7"/>
          <p:cNvSpPr txBox="1"/>
          <p:nvPr>
            <p:ph type="title"/>
          </p:nvPr>
        </p:nvSpPr>
        <p:spPr>
          <a:xfrm>
            <a:off x="2268537" y="27463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CONCEPTOS</a:t>
            </a:r>
            <a:endParaRPr/>
          </a:p>
        </p:txBody>
      </p:sp>
      <p:sp>
        <p:nvSpPr>
          <p:cNvPr id="124" name="Google Shape;124;p17"/>
          <p:cNvSpPr txBox="1"/>
          <p:nvPr>
            <p:ph idx="1" type="body"/>
          </p:nvPr>
        </p:nvSpPr>
        <p:spPr>
          <a:xfrm>
            <a:off x="684212" y="1628775"/>
            <a:ext cx="87122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PARADA CARDIORRESPIRATORIA (PCR)</a:t>
            </a:r>
            <a:endParaRPr/>
          </a:p>
          <a:p>
            <a:pPr indent="-1397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0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 </a:t>
            </a: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Interrupción brusca, inesperada y reversible de la circulación y respiración espontáneas”</a:t>
            </a:r>
            <a:endParaRPr/>
          </a:p>
        </p:txBody>
      </p:sp>
      <p:pic>
        <p:nvPicPr>
          <p:cNvPr descr="desmayar.png" id="125" name="Google Shape;125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67400" y="4652962"/>
            <a:ext cx="1782762" cy="1782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35"/>
          <p:cNvSpPr txBox="1"/>
          <p:nvPr>
            <p:ph type="title"/>
          </p:nvPr>
        </p:nvSpPr>
        <p:spPr>
          <a:xfrm>
            <a:off x="2268537" y="0"/>
            <a:ext cx="641667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RCP PEDIÁTRICA</a:t>
            </a:r>
            <a:endParaRPr/>
          </a:p>
        </p:txBody>
      </p:sp>
      <p:sp>
        <p:nvSpPr>
          <p:cNvPr id="378" name="Google Shape;378;p35"/>
          <p:cNvSpPr txBox="1"/>
          <p:nvPr/>
        </p:nvSpPr>
        <p:spPr>
          <a:xfrm>
            <a:off x="1357312" y="1485900"/>
            <a:ext cx="2087562" cy="555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LACTANTE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79" name="Google Shape;379;p35"/>
          <p:cNvSpPr txBox="1"/>
          <p:nvPr/>
        </p:nvSpPr>
        <p:spPr>
          <a:xfrm>
            <a:off x="6378575" y="1485900"/>
            <a:ext cx="1316037" cy="555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NIÑO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80" name="Google Shape;380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2987" y="2060575"/>
            <a:ext cx="1958975" cy="1725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35"/>
          <p:cNvPicPr preferRelativeResize="0"/>
          <p:nvPr/>
        </p:nvPicPr>
        <p:blipFill rotWithShape="1">
          <a:blip r:embed="rId4">
            <a:alphaModFix/>
          </a:blip>
          <a:srcRect b="0" l="26271" r="0" t="0"/>
          <a:stretch/>
        </p:blipFill>
        <p:spPr>
          <a:xfrm>
            <a:off x="4859337" y="2365375"/>
            <a:ext cx="1903412" cy="269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37387" y="2289175"/>
            <a:ext cx="1908175" cy="2771775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35"/>
          <p:cNvSpPr txBox="1"/>
          <p:nvPr/>
        </p:nvSpPr>
        <p:spPr>
          <a:xfrm>
            <a:off x="3995737" y="5516562"/>
            <a:ext cx="1481137" cy="8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Comic Sans MS"/>
              <a:buNone/>
            </a:pPr>
            <a:r>
              <a:rPr b="0" i="0" lang="en-US" sz="4000" u="none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X 30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000" u="none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84" name="Google Shape;384;p35"/>
          <p:cNvSpPr/>
          <p:nvPr/>
        </p:nvSpPr>
        <p:spPr>
          <a:xfrm>
            <a:off x="3203575" y="5013325"/>
            <a:ext cx="3024187" cy="1655762"/>
          </a:xfrm>
          <a:prstGeom prst="irregularSeal1">
            <a:avLst/>
          </a:prstGeom>
          <a:noFill/>
          <a:ln cap="flat" cmpd="sng" w="1905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C:\Users\Jovita\Pictures\203v21n06-90379887fig4.jpg" id="385" name="Google Shape;385;p3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71550" y="4076700"/>
            <a:ext cx="2089150" cy="1484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36"/>
          <p:cNvSpPr txBox="1"/>
          <p:nvPr>
            <p:ph type="title"/>
          </p:nvPr>
        </p:nvSpPr>
        <p:spPr>
          <a:xfrm>
            <a:off x="2268537" y="274637"/>
            <a:ext cx="6418262" cy="922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SBV PEDIATRICO</a:t>
            </a:r>
            <a:endParaRPr/>
          </a:p>
        </p:txBody>
      </p:sp>
      <p:sp>
        <p:nvSpPr>
          <p:cNvPr id="391" name="Google Shape;391;p36"/>
          <p:cNvSpPr txBox="1"/>
          <p:nvPr/>
        </p:nvSpPr>
        <p:spPr>
          <a:xfrm>
            <a:off x="2843212" y="1268412"/>
            <a:ext cx="4176712" cy="431800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392" name="Google Shape;392;p36"/>
          <p:cNvSpPr txBox="1"/>
          <p:nvPr/>
        </p:nvSpPr>
        <p:spPr>
          <a:xfrm>
            <a:off x="2843212" y="1700212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393" name="Google Shape;393;p36"/>
          <p:cNvSpPr txBox="1"/>
          <p:nvPr/>
        </p:nvSpPr>
        <p:spPr>
          <a:xfrm>
            <a:off x="2843212" y="371633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 VENTILACIONES </a:t>
            </a:r>
            <a:endParaRPr/>
          </a:p>
        </p:txBody>
      </p:sp>
      <p:sp>
        <p:nvSpPr>
          <p:cNvPr id="394" name="Google Shape;394;p36"/>
          <p:cNvSpPr txBox="1"/>
          <p:nvPr/>
        </p:nvSpPr>
        <p:spPr>
          <a:xfrm>
            <a:off x="2843212" y="2205037"/>
            <a:ext cx="4176712" cy="503237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395" name="Google Shape;395;p36"/>
          <p:cNvSpPr txBox="1"/>
          <p:nvPr/>
        </p:nvSpPr>
        <p:spPr>
          <a:xfrm>
            <a:off x="2843212" y="31416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RESPIRA CON </a:t>
            </a:r>
            <a:r>
              <a:rPr b="0" i="1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NORMALIDAD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?</a:t>
            </a:r>
            <a:endParaRPr/>
          </a:p>
        </p:txBody>
      </p:sp>
      <p:sp>
        <p:nvSpPr>
          <p:cNvPr id="396" name="Google Shape;396;p36"/>
          <p:cNvSpPr txBox="1"/>
          <p:nvPr/>
        </p:nvSpPr>
        <p:spPr>
          <a:xfrm>
            <a:off x="2843212" y="42211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SIGNOS DE VIDA?</a:t>
            </a:r>
            <a:endParaRPr/>
          </a:p>
        </p:txBody>
      </p:sp>
      <p:sp>
        <p:nvSpPr>
          <p:cNvPr id="397" name="Google Shape;397;p36"/>
          <p:cNvSpPr txBox="1"/>
          <p:nvPr/>
        </p:nvSpPr>
        <p:spPr>
          <a:xfrm>
            <a:off x="2843212" y="4797425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398" name="Google Shape;398;p36"/>
          <p:cNvSpPr txBox="1"/>
          <p:nvPr/>
        </p:nvSpPr>
        <p:spPr>
          <a:xfrm>
            <a:off x="2843212" y="537368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399" name="Google Shape;399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5650" y="5013325"/>
            <a:ext cx="1227137" cy="1196975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36"/>
          <p:cNvSpPr txBox="1"/>
          <p:nvPr/>
        </p:nvSpPr>
        <p:spPr>
          <a:xfrm>
            <a:off x="2843212" y="2708275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401" name="Google Shape;401;p36"/>
          <p:cNvSpPr txBox="1"/>
          <p:nvPr/>
        </p:nvSpPr>
        <p:spPr>
          <a:xfrm>
            <a:off x="900112" y="6237287"/>
            <a:ext cx="8243887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Times New Roman"/>
              <a:buNone/>
            </a:pP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DESPUES DE 1 MIN. RCP  LLAMAR EMERGENCIAS ( </a:t>
            </a:r>
            <a:r>
              <a:rPr b="1" i="1" lang="en-US" sz="3600" u="none">
                <a:solidFill>
                  <a:srgbClr val="FF99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061</a:t>
            </a: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/112)</a:t>
            </a:r>
            <a:endParaRPr/>
          </a:p>
        </p:txBody>
      </p:sp>
      <p:sp>
        <p:nvSpPr>
          <p:cNvPr id="402" name="Google Shape;402;p36"/>
          <p:cNvSpPr txBox="1"/>
          <p:nvPr/>
        </p:nvSpPr>
        <p:spPr>
          <a:xfrm>
            <a:off x="2843212" y="1268412"/>
            <a:ext cx="4176712" cy="4105275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37"/>
          <p:cNvSpPr txBox="1"/>
          <p:nvPr>
            <p:ph type="title"/>
          </p:nvPr>
        </p:nvSpPr>
        <p:spPr>
          <a:xfrm>
            <a:off x="2268537" y="0"/>
            <a:ext cx="641667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RCP PEDIÁTRICA</a:t>
            </a:r>
            <a:endParaRPr/>
          </a:p>
        </p:txBody>
      </p:sp>
      <p:pic>
        <p:nvPicPr>
          <p:cNvPr id="408" name="Google Shape;408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1550" y="2133600"/>
            <a:ext cx="3179762" cy="2954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92725" y="2060575"/>
            <a:ext cx="3594100" cy="2889250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p37"/>
          <p:cNvSpPr txBox="1"/>
          <p:nvPr/>
        </p:nvSpPr>
        <p:spPr>
          <a:xfrm>
            <a:off x="1833562" y="1485900"/>
            <a:ext cx="2087562" cy="555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LACTANTE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11" name="Google Shape;411;p37"/>
          <p:cNvSpPr txBox="1"/>
          <p:nvPr/>
        </p:nvSpPr>
        <p:spPr>
          <a:xfrm>
            <a:off x="6378575" y="1485900"/>
            <a:ext cx="1316037" cy="555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NIÑO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12" name="Google Shape;412;p37"/>
          <p:cNvSpPr txBox="1"/>
          <p:nvPr/>
        </p:nvSpPr>
        <p:spPr>
          <a:xfrm>
            <a:off x="4294187" y="5481637"/>
            <a:ext cx="1466850" cy="10255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5400"/>
              <a:buFont typeface="Comic Sans MS"/>
              <a:buNone/>
            </a:pPr>
            <a:r>
              <a:rPr b="0" i="0" lang="en-US" sz="5400" u="none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X2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5400" u="none"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13" name="Google Shape;413;p37"/>
          <p:cNvSpPr/>
          <p:nvPr/>
        </p:nvSpPr>
        <p:spPr>
          <a:xfrm>
            <a:off x="3276600" y="5013325"/>
            <a:ext cx="3743325" cy="1844675"/>
          </a:xfrm>
          <a:prstGeom prst="irregularSeal1">
            <a:avLst/>
          </a:prstGeom>
          <a:noFill/>
          <a:ln cap="flat" cmpd="sng" w="28575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38"/>
          <p:cNvSpPr txBox="1"/>
          <p:nvPr>
            <p:ph type="title"/>
          </p:nvPr>
        </p:nvSpPr>
        <p:spPr>
          <a:xfrm>
            <a:off x="2268537" y="0"/>
            <a:ext cx="641667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RCP PEDIÁTRICA</a:t>
            </a:r>
            <a:endParaRPr/>
          </a:p>
        </p:txBody>
      </p:sp>
      <p:sp>
        <p:nvSpPr>
          <p:cNvPr id="419" name="Google Shape;419;p38"/>
          <p:cNvSpPr txBox="1"/>
          <p:nvPr/>
        </p:nvSpPr>
        <p:spPr>
          <a:xfrm>
            <a:off x="1357312" y="1485900"/>
            <a:ext cx="2087562" cy="555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LACTANTE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20" name="Google Shape;420;p38"/>
          <p:cNvSpPr txBox="1"/>
          <p:nvPr/>
        </p:nvSpPr>
        <p:spPr>
          <a:xfrm>
            <a:off x="6378575" y="1485900"/>
            <a:ext cx="1316037" cy="555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NIÑO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21" name="Google Shape;421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1550" y="2060575"/>
            <a:ext cx="1917700" cy="168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38"/>
          <p:cNvPicPr preferRelativeResize="0"/>
          <p:nvPr/>
        </p:nvPicPr>
        <p:blipFill rotWithShape="1">
          <a:blip r:embed="rId4">
            <a:alphaModFix/>
          </a:blip>
          <a:srcRect b="0" l="26271" r="0" t="0"/>
          <a:stretch/>
        </p:blipFill>
        <p:spPr>
          <a:xfrm>
            <a:off x="6372225" y="2133600"/>
            <a:ext cx="1304925" cy="1847850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p38"/>
          <p:cNvSpPr txBox="1"/>
          <p:nvPr/>
        </p:nvSpPr>
        <p:spPr>
          <a:xfrm>
            <a:off x="4067175" y="4797425"/>
            <a:ext cx="1993900" cy="1277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Comic Sans MS"/>
              <a:buNone/>
            </a:pPr>
            <a:r>
              <a:rPr b="0" i="0" lang="en-US" sz="4000" u="none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30/2</a:t>
            </a:r>
            <a:endParaRPr/>
          </a:p>
        </p:txBody>
      </p:sp>
      <p:pic>
        <p:nvPicPr>
          <p:cNvPr id="424" name="Google Shape;424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16012" y="4292600"/>
            <a:ext cx="1993900" cy="1852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3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00787" y="4437062"/>
            <a:ext cx="2071687" cy="1665287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38"/>
          <p:cNvSpPr txBox="1"/>
          <p:nvPr/>
        </p:nvSpPr>
        <p:spPr>
          <a:xfrm>
            <a:off x="4233862" y="2586037"/>
            <a:ext cx="1827212" cy="1023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27" name="Google Shape;427;p38"/>
          <p:cNvSpPr/>
          <p:nvPr/>
        </p:nvSpPr>
        <p:spPr>
          <a:xfrm>
            <a:off x="3492500" y="4292600"/>
            <a:ext cx="2808287" cy="1800225"/>
          </a:xfrm>
          <a:prstGeom prst="irregularSeal1">
            <a:avLst/>
          </a:prstGeom>
          <a:noFill/>
          <a:ln cap="flat" cmpd="sng" w="1905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C:\Users\Jovita\Pictures\203v21n06-90379887fig4.jpg" id="428" name="Google Shape;428;p3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132137" y="2276475"/>
            <a:ext cx="2089150" cy="1484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39"/>
          <p:cNvSpPr txBox="1"/>
          <p:nvPr>
            <p:ph type="title"/>
          </p:nvPr>
        </p:nvSpPr>
        <p:spPr>
          <a:xfrm>
            <a:off x="2268537" y="0"/>
            <a:ext cx="641667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RCP PEDIÁTRICA</a:t>
            </a:r>
            <a:endParaRPr/>
          </a:p>
        </p:txBody>
      </p:sp>
      <p:pic>
        <p:nvPicPr>
          <p:cNvPr id="434" name="Google Shape;434;p3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51050" y="2781300"/>
            <a:ext cx="4754562" cy="3194050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39"/>
          <p:cNvSpPr/>
          <p:nvPr/>
        </p:nvSpPr>
        <p:spPr>
          <a:xfrm>
            <a:off x="900112" y="1412875"/>
            <a:ext cx="7785100" cy="920750"/>
          </a:xfrm>
          <a:prstGeom prst="roundRect">
            <a:avLst>
              <a:gd fmla="val 16667" name="adj"/>
            </a:avLst>
          </a:prstGeom>
          <a:solidFill>
            <a:srgbClr val="92D050"/>
          </a:solidFill>
          <a:ln>
            <a:noFill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Tras 1 minuto de RCP llamar 061</a:t>
            </a:r>
            <a:endParaRPr/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40"/>
          <p:cNvSpPr txBox="1"/>
          <p:nvPr>
            <p:ph type="title"/>
          </p:nvPr>
        </p:nvSpPr>
        <p:spPr>
          <a:xfrm>
            <a:off x="2268537" y="274637"/>
            <a:ext cx="6418262" cy="922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SBV PEDIATRICO</a:t>
            </a:r>
            <a:endParaRPr/>
          </a:p>
        </p:txBody>
      </p:sp>
      <p:sp>
        <p:nvSpPr>
          <p:cNvPr id="441" name="Google Shape;441;p40"/>
          <p:cNvSpPr txBox="1"/>
          <p:nvPr/>
        </p:nvSpPr>
        <p:spPr>
          <a:xfrm>
            <a:off x="2843212" y="1268412"/>
            <a:ext cx="4176712" cy="431800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442" name="Google Shape;442;p40"/>
          <p:cNvSpPr txBox="1"/>
          <p:nvPr/>
        </p:nvSpPr>
        <p:spPr>
          <a:xfrm>
            <a:off x="2843212" y="1700212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443" name="Google Shape;443;p40"/>
          <p:cNvSpPr txBox="1"/>
          <p:nvPr/>
        </p:nvSpPr>
        <p:spPr>
          <a:xfrm>
            <a:off x="2843212" y="371633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 VENTILACIONES </a:t>
            </a:r>
            <a:endParaRPr/>
          </a:p>
        </p:txBody>
      </p:sp>
      <p:sp>
        <p:nvSpPr>
          <p:cNvPr id="444" name="Google Shape;444;p40"/>
          <p:cNvSpPr txBox="1"/>
          <p:nvPr/>
        </p:nvSpPr>
        <p:spPr>
          <a:xfrm>
            <a:off x="2843212" y="2205037"/>
            <a:ext cx="4176712" cy="503237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445" name="Google Shape;445;p40"/>
          <p:cNvSpPr txBox="1"/>
          <p:nvPr/>
        </p:nvSpPr>
        <p:spPr>
          <a:xfrm>
            <a:off x="2843212" y="31416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RESPIRA CON </a:t>
            </a:r>
            <a:r>
              <a:rPr b="0" i="1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NORMALIDAD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?</a:t>
            </a:r>
            <a:endParaRPr/>
          </a:p>
        </p:txBody>
      </p:sp>
      <p:sp>
        <p:nvSpPr>
          <p:cNvPr id="446" name="Google Shape;446;p40"/>
          <p:cNvSpPr txBox="1"/>
          <p:nvPr/>
        </p:nvSpPr>
        <p:spPr>
          <a:xfrm>
            <a:off x="2843212" y="4221162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SIGNOS DE VIDA?</a:t>
            </a:r>
            <a:endParaRPr/>
          </a:p>
        </p:txBody>
      </p:sp>
      <p:sp>
        <p:nvSpPr>
          <p:cNvPr id="447" name="Google Shape;447;p40"/>
          <p:cNvSpPr txBox="1"/>
          <p:nvPr/>
        </p:nvSpPr>
        <p:spPr>
          <a:xfrm>
            <a:off x="2843212" y="4797425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448" name="Google Shape;448;p40"/>
          <p:cNvSpPr txBox="1"/>
          <p:nvPr/>
        </p:nvSpPr>
        <p:spPr>
          <a:xfrm>
            <a:off x="2843212" y="5373687"/>
            <a:ext cx="4176712" cy="576262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pic>
        <p:nvPicPr>
          <p:cNvPr id="449" name="Google Shape;449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7087" y="2781300"/>
            <a:ext cx="1670050" cy="1628775"/>
          </a:xfrm>
          <a:prstGeom prst="rect">
            <a:avLst/>
          </a:prstGeom>
          <a:noFill/>
          <a:ln>
            <a:noFill/>
          </a:ln>
        </p:spPr>
      </p:pic>
      <p:sp>
        <p:nvSpPr>
          <p:cNvPr id="450" name="Google Shape;450;p40"/>
          <p:cNvSpPr txBox="1"/>
          <p:nvPr/>
        </p:nvSpPr>
        <p:spPr>
          <a:xfrm>
            <a:off x="2843212" y="2708275"/>
            <a:ext cx="4176712" cy="504825"/>
          </a:xfrm>
          <a:prstGeom prst="rect">
            <a:avLst/>
          </a:prstGeom>
          <a:solidFill>
            <a:srgbClr val="00B0F0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451" name="Google Shape;451;p40"/>
          <p:cNvSpPr txBox="1"/>
          <p:nvPr/>
        </p:nvSpPr>
        <p:spPr>
          <a:xfrm>
            <a:off x="900112" y="6237287"/>
            <a:ext cx="8243887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Times New Roman"/>
              <a:buNone/>
            </a:pP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DESPUES DE 1 MIN. RCP  LLAMAR EMERGENCIAS ( </a:t>
            </a:r>
            <a:r>
              <a:rPr b="1" i="1" lang="en-US" sz="3600" u="none">
                <a:solidFill>
                  <a:srgbClr val="FF99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061</a:t>
            </a:r>
            <a:r>
              <a:rPr b="1" i="1" lang="en-US" sz="2000" u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/112)</a:t>
            </a:r>
            <a:endParaRPr/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41"/>
          <p:cNvSpPr txBox="1"/>
          <p:nvPr>
            <p:ph type="title"/>
          </p:nvPr>
        </p:nvSpPr>
        <p:spPr>
          <a:xfrm>
            <a:off x="2195512" y="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DESA en PEDIATRÍA</a:t>
            </a:r>
            <a:endParaRPr/>
          </a:p>
        </p:txBody>
      </p:sp>
      <p:sp>
        <p:nvSpPr>
          <p:cNvPr id="457" name="Google Shape;457;p41"/>
          <p:cNvSpPr txBox="1"/>
          <p:nvPr>
            <p:ph idx="1" type="body"/>
          </p:nvPr>
        </p:nvSpPr>
        <p:spPr>
          <a:xfrm>
            <a:off x="900112" y="1600200"/>
            <a:ext cx="381635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Char char="•"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Edad &gt; 8 años: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usar DESA adulto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Char char="•"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Edad  1 - 8 años: usar DESA con dispositivo atenuador de dosis</a:t>
            </a:r>
            <a:endParaRPr/>
          </a:p>
          <a:p>
            <a:pPr indent="-1905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Char char="•"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Edad &lt; 1 año: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baja incidencia de utilización DESA</a:t>
            </a:r>
            <a:endParaRPr/>
          </a:p>
        </p:txBody>
      </p:sp>
      <p:pic>
        <p:nvPicPr>
          <p:cNvPr id="458" name="Google Shape;458;p4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03800" y="1844675"/>
            <a:ext cx="3816350" cy="4176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42"/>
          <p:cNvSpPr txBox="1"/>
          <p:nvPr>
            <p:ph type="title"/>
          </p:nvPr>
        </p:nvSpPr>
        <p:spPr>
          <a:xfrm>
            <a:off x="2268537" y="27463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DESA en PEDIATRÍA</a:t>
            </a:r>
            <a:br>
              <a:rPr b="1" i="1" lang="en-US" sz="4000" u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endParaRPr/>
          </a:p>
        </p:txBody>
      </p:sp>
      <p:sp>
        <p:nvSpPr>
          <p:cNvPr id="464" name="Google Shape;464;p42"/>
          <p:cNvSpPr txBox="1"/>
          <p:nvPr>
            <p:ph idx="1" type="body"/>
          </p:nvPr>
        </p:nvSpPr>
        <p:spPr>
          <a:xfrm>
            <a:off x="323850" y="1981200"/>
            <a:ext cx="4824412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mic Sans MS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</a:t>
            </a:r>
            <a:r>
              <a:rPr b="1" i="0" lang="en-US" sz="24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1" i="0" lang="en-US" sz="24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ANT-LATERAL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omic Sans MS"/>
              <a:buNone/>
            </a:pPr>
            <a:r>
              <a:rPr b="0" i="0" lang="en-US" sz="24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	-Debajo clavícula dcha.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omic Sans MS"/>
              <a:buNone/>
            </a:pPr>
            <a:r>
              <a:rPr b="0" i="0" lang="en-US" sz="24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	-Axila izda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omic Sans MS"/>
              <a:buNone/>
            </a:pPr>
            <a:r>
              <a:rPr b="0" i="0" lang="en-US" sz="24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</a:t>
            </a:r>
            <a:r>
              <a:rPr b="1" i="0" lang="en-US" sz="24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ANT-POST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omic Sans MS"/>
              <a:buNone/>
            </a:pPr>
            <a:r>
              <a:rPr b="0" i="0" lang="en-US" sz="24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	-Debajo escapula izda.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omic Sans MS"/>
              <a:buNone/>
            </a:pPr>
            <a:r>
              <a:rPr b="0" i="0" lang="en-US" sz="2400" u="none" cap="none" strike="noStrik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	-Parte izda esternon</a:t>
            </a:r>
            <a:endParaRPr/>
          </a:p>
          <a:p>
            <a:pPr indent="-1905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65" name="Google Shape;465;p42"/>
          <p:cNvSpPr txBox="1"/>
          <p:nvPr/>
        </p:nvSpPr>
        <p:spPr>
          <a:xfrm>
            <a:off x="827087" y="5516562"/>
            <a:ext cx="3457575" cy="46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None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	</a:t>
            </a:r>
            <a:endParaRPr/>
          </a:p>
        </p:txBody>
      </p:sp>
      <p:pic>
        <p:nvPicPr>
          <p:cNvPr id="466" name="Google Shape;466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97500" y="1298575"/>
            <a:ext cx="2160587" cy="21574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fibrillateur-fred-easy-automatique-schiller_2.jpg" id="467" name="Google Shape;467;p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77000" y="3790950"/>
            <a:ext cx="2446337" cy="2376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24400" y="3790950"/>
            <a:ext cx="1944687" cy="2376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43"/>
          <p:cNvSpPr txBox="1"/>
          <p:nvPr>
            <p:ph type="ctrTitle"/>
          </p:nvPr>
        </p:nvSpPr>
        <p:spPr>
          <a:xfrm>
            <a:off x="1116012" y="1557337"/>
            <a:ext cx="6840537" cy="23764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6000"/>
              <a:buFont typeface="Comic Sans MS"/>
              <a:buNone/>
            </a:pPr>
            <a:r>
              <a:rPr b="1" i="0" lang="en-US" sz="6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OVACE</a:t>
            </a:r>
            <a:br>
              <a:rPr b="1" i="0" lang="en-US" sz="6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6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EN</a:t>
            </a:r>
            <a:br>
              <a:rPr b="1" i="0" lang="en-US" sz="6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6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PEDIATRIA</a:t>
            </a:r>
            <a:endParaRPr/>
          </a:p>
        </p:txBody>
      </p:sp>
      <p:pic>
        <p:nvPicPr>
          <p:cNvPr descr="atragaAccidentes_atragantamiento.jpg" id="474" name="Google Shape;474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1550" y="4365625"/>
            <a:ext cx="2849562" cy="21367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tragantamiento_nino.jpg" id="475" name="Google Shape;475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76825" y="4581525"/>
            <a:ext cx="3292475" cy="1849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44"/>
          <p:cNvSpPr txBox="1"/>
          <p:nvPr/>
        </p:nvSpPr>
        <p:spPr>
          <a:xfrm>
            <a:off x="2268537" y="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OVACE PEDIATRÍA</a:t>
            </a:r>
            <a:endParaRPr/>
          </a:p>
        </p:txBody>
      </p:sp>
      <p:pic>
        <p:nvPicPr>
          <p:cNvPr id="481" name="Google Shape;481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0112" y="1700212"/>
            <a:ext cx="8039100" cy="4176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8"/>
          <p:cNvSpPr txBox="1"/>
          <p:nvPr>
            <p:ph type="title"/>
          </p:nvPr>
        </p:nvSpPr>
        <p:spPr>
          <a:xfrm>
            <a:off x="2268537" y="27463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CONCEPTOS</a:t>
            </a:r>
            <a:endParaRPr/>
          </a:p>
        </p:txBody>
      </p:sp>
      <p:sp>
        <p:nvSpPr>
          <p:cNvPr id="131" name="Google Shape;131;p18"/>
          <p:cNvSpPr txBox="1"/>
          <p:nvPr>
            <p:ph idx="1" type="body"/>
          </p:nvPr>
        </p:nvSpPr>
        <p:spPr>
          <a:xfrm>
            <a:off x="684212" y="2349500"/>
            <a:ext cx="8459787" cy="3805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None/>
            </a:pPr>
            <a:r>
              <a:rPr b="1" i="1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RESUCITACIÓN CARDIOPULMONAR (RCP)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None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None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 Conjunto de maniobras </a:t>
            </a:r>
            <a:r>
              <a:rPr b="0" i="0" lang="en-US" sz="2800" u="sng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estandarizadas</a:t>
            </a: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de aplicación </a:t>
            </a:r>
            <a:r>
              <a:rPr b="0" i="0" lang="en-US" sz="2800" u="sng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secuencial</a:t>
            </a: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encaminadas a revertir el estado de PCR, </a:t>
            </a:r>
            <a:r>
              <a:rPr b="0" i="0" lang="en-US" sz="2800" u="sng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sustituyendo</a:t>
            </a: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la circulación y respiración espontáneas e intentando su recuperación, con posibilidades razonables de recuperar las funciones cerebrales superiores”</a:t>
            </a:r>
            <a:endParaRPr/>
          </a:p>
        </p:txBody>
      </p:sp>
      <p:pic>
        <p:nvPicPr>
          <p:cNvPr descr="36.gif" id="132" name="Google Shape;132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08850" y="549275"/>
            <a:ext cx="1285875" cy="1323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45"/>
          <p:cNvSpPr txBox="1"/>
          <p:nvPr>
            <p:ph type="title"/>
          </p:nvPr>
        </p:nvSpPr>
        <p:spPr>
          <a:xfrm>
            <a:off x="2268537" y="27463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OVACE PEDIATRÍA</a:t>
            </a:r>
            <a:b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endParaRPr/>
          </a:p>
        </p:txBody>
      </p:sp>
      <p:pic>
        <p:nvPicPr>
          <p:cNvPr id="487" name="Google Shape;487;p4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1550" y="2492375"/>
            <a:ext cx="7777162" cy="387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46"/>
          <p:cNvSpPr txBox="1"/>
          <p:nvPr>
            <p:ph type="title"/>
          </p:nvPr>
        </p:nvSpPr>
        <p:spPr>
          <a:xfrm>
            <a:off x="250825" y="476250"/>
            <a:ext cx="7772400" cy="6492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OVACE PEDIATRÍA</a:t>
            </a:r>
            <a:b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endParaRPr/>
          </a:p>
        </p:txBody>
      </p:sp>
      <p:sp>
        <p:nvSpPr>
          <p:cNvPr id="493" name="Google Shape;493;p46"/>
          <p:cNvSpPr/>
          <p:nvPr/>
        </p:nvSpPr>
        <p:spPr>
          <a:xfrm>
            <a:off x="3995737" y="2781300"/>
            <a:ext cx="1800225" cy="360362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12700">
                  <a:solidFill>
                    <a:srgbClr val="000099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33CCFF"/>
                </a:solidFill>
                <a:latin typeface="Impact"/>
              </a:rPr>
              <a:t>TOS? </a:t>
            </a:r>
          </a:p>
        </p:txBody>
      </p:sp>
      <p:sp>
        <p:nvSpPr>
          <p:cNvPr id="494" name="Google Shape;494;p46"/>
          <p:cNvSpPr/>
          <p:nvPr/>
        </p:nvSpPr>
        <p:spPr>
          <a:xfrm>
            <a:off x="1979612" y="3860800"/>
            <a:ext cx="2376487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12700">
                  <a:solidFill>
                    <a:srgbClr val="000099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33CCFF"/>
                </a:solidFill>
                <a:latin typeface="Impact"/>
              </a:rPr>
              <a:t>CONSCIENTE? </a:t>
            </a:r>
          </a:p>
        </p:txBody>
      </p:sp>
      <p:sp>
        <p:nvSpPr>
          <p:cNvPr id="495" name="Google Shape;495;p46"/>
          <p:cNvSpPr txBox="1"/>
          <p:nvPr/>
        </p:nvSpPr>
        <p:spPr>
          <a:xfrm>
            <a:off x="3995737" y="1593850"/>
            <a:ext cx="4679950" cy="2735262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atragantamiento.jpg" id="496" name="Google Shape;496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3328987"/>
            <a:ext cx="3157537" cy="2217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" name="Google Shape;497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9287" y="1557337"/>
            <a:ext cx="8243887" cy="4610100"/>
          </a:xfrm>
          <a:prstGeom prst="rect">
            <a:avLst/>
          </a:prstGeom>
          <a:noFill/>
          <a:ln>
            <a:noFill/>
          </a:ln>
        </p:spPr>
      </p:pic>
      <p:sp>
        <p:nvSpPr>
          <p:cNvPr id="498" name="Google Shape;498;p46"/>
          <p:cNvSpPr txBox="1"/>
          <p:nvPr/>
        </p:nvSpPr>
        <p:spPr>
          <a:xfrm>
            <a:off x="827087" y="3141662"/>
            <a:ext cx="4681537" cy="2608262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atragantamiento.jpg" id="499" name="Google Shape;499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19250" y="3573462"/>
            <a:ext cx="2808287" cy="1971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47"/>
          <p:cNvSpPr txBox="1"/>
          <p:nvPr>
            <p:ph type="title"/>
          </p:nvPr>
        </p:nvSpPr>
        <p:spPr>
          <a:xfrm>
            <a:off x="250825" y="476250"/>
            <a:ext cx="7772400" cy="43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OVACE PEDIATRÍA</a:t>
            </a:r>
            <a:endParaRPr/>
          </a:p>
        </p:txBody>
      </p:sp>
      <p:sp>
        <p:nvSpPr>
          <p:cNvPr id="505" name="Google Shape;505;p47"/>
          <p:cNvSpPr/>
          <p:nvPr/>
        </p:nvSpPr>
        <p:spPr>
          <a:xfrm>
            <a:off x="3995737" y="2781300"/>
            <a:ext cx="1800225" cy="360362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12700">
                  <a:solidFill>
                    <a:srgbClr val="000099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33CCFF"/>
                </a:solidFill>
                <a:latin typeface="Impact"/>
              </a:rPr>
              <a:t>TOS? </a:t>
            </a:r>
          </a:p>
        </p:txBody>
      </p:sp>
      <p:sp>
        <p:nvSpPr>
          <p:cNvPr id="506" name="Google Shape;506;p47"/>
          <p:cNvSpPr/>
          <p:nvPr/>
        </p:nvSpPr>
        <p:spPr>
          <a:xfrm>
            <a:off x="1979612" y="3860800"/>
            <a:ext cx="2376487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12700">
                  <a:solidFill>
                    <a:srgbClr val="000099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33CCFF"/>
                </a:solidFill>
                <a:latin typeface="Impact"/>
              </a:rPr>
              <a:t>CONSCIENTE? </a:t>
            </a:r>
          </a:p>
        </p:txBody>
      </p:sp>
      <p:sp>
        <p:nvSpPr>
          <p:cNvPr id="507" name="Google Shape;507;p47"/>
          <p:cNvSpPr txBox="1"/>
          <p:nvPr/>
        </p:nvSpPr>
        <p:spPr>
          <a:xfrm>
            <a:off x="3995737" y="1593850"/>
            <a:ext cx="4679950" cy="2735262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atragantamiento.jpg" id="508" name="Google Shape;508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3328987"/>
            <a:ext cx="3157537" cy="2217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4212" y="1271587"/>
            <a:ext cx="8208962" cy="4895850"/>
          </a:xfrm>
          <a:prstGeom prst="rect">
            <a:avLst/>
          </a:prstGeom>
          <a:noFill/>
          <a:ln>
            <a:noFill/>
          </a:ln>
        </p:spPr>
      </p:pic>
      <p:sp>
        <p:nvSpPr>
          <p:cNvPr id="510" name="Google Shape;510;p47"/>
          <p:cNvSpPr txBox="1"/>
          <p:nvPr/>
        </p:nvSpPr>
        <p:spPr>
          <a:xfrm>
            <a:off x="5508625" y="3167062"/>
            <a:ext cx="2879725" cy="2590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11" name="Google Shape;511;p4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4212" y="3933825"/>
            <a:ext cx="5111750" cy="1824037"/>
          </a:xfrm>
          <a:prstGeom prst="rect">
            <a:avLst/>
          </a:prstGeom>
          <a:noFill/>
          <a:ln>
            <a:noFill/>
          </a:ln>
        </p:spPr>
      </p:pic>
      <p:sp>
        <p:nvSpPr>
          <p:cNvPr id="512" name="Google Shape;512;p47"/>
          <p:cNvSpPr txBox="1"/>
          <p:nvPr/>
        </p:nvSpPr>
        <p:spPr>
          <a:xfrm>
            <a:off x="2362200" y="4221162"/>
            <a:ext cx="1997075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933"/>
              </a:buClr>
              <a:buSzPts val="2800"/>
              <a:buFont typeface="Comic Sans MS"/>
              <a:buNone/>
            </a:pPr>
            <a:r>
              <a:rPr b="0" i="1" lang="en-US" sz="2800" u="none">
                <a:solidFill>
                  <a:srgbClr val="FF9933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Consciente?</a:t>
            </a:r>
            <a:endParaRPr/>
          </a:p>
        </p:txBody>
      </p:sp>
    </p:spTree>
  </p:cSld>
  <p:clrMapOvr>
    <a:masterClrMapping/>
  </p:clrMapOvr>
  <p:transition spd="med"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8"/>
          <p:cNvSpPr txBox="1"/>
          <p:nvPr>
            <p:ph type="title"/>
          </p:nvPr>
        </p:nvSpPr>
        <p:spPr>
          <a:xfrm>
            <a:off x="250825" y="476250"/>
            <a:ext cx="7772400" cy="43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OVACE PEDIATRÍA</a:t>
            </a:r>
            <a:endParaRPr/>
          </a:p>
        </p:txBody>
      </p:sp>
      <p:sp>
        <p:nvSpPr>
          <p:cNvPr id="518" name="Google Shape;518;p48"/>
          <p:cNvSpPr/>
          <p:nvPr/>
        </p:nvSpPr>
        <p:spPr>
          <a:xfrm>
            <a:off x="3995737" y="2781300"/>
            <a:ext cx="1800225" cy="360362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12700">
                  <a:solidFill>
                    <a:srgbClr val="000099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33CCFF"/>
                </a:solidFill>
                <a:latin typeface="Impact"/>
              </a:rPr>
              <a:t>TOS? </a:t>
            </a:r>
          </a:p>
        </p:txBody>
      </p:sp>
      <p:sp>
        <p:nvSpPr>
          <p:cNvPr id="519" name="Google Shape;519;p48"/>
          <p:cNvSpPr/>
          <p:nvPr/>
        </p:nvSpPr>
        <p:spPr>
          <a:xfrm>
            <a:off x="1979612" y="3860800"/>
            <a:ext cx="2376487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12700">
                  <a:solidFill>
                    <a:srgbClr val="000099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33CCFF"/>
                </a:solidFill>
                <a:latin typeface="Impact"/>
              </a:rPr>
              <a:t>CONSCIENTE? </a:t>
            </a:r>
          </a:p>
        </p:txBody>
      </p:sp>
      <p:sp>
        <p:nvSpPr>
          <p:cNvPr id="520" name="Google Shape;520;p48"/>
          <p:cNvSpPr txBox="1"/>
          <p:nvPr/>
        </p:nvSpPr>
        <p:spPr>
          <a:xfrm>
            <a:off x="3995737" y="1593850"/>
            <a:ext cx="4679950" cy="2735262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atragantamiento.jpg" id="521" name="Google Shape;521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3328987"/>
            <a:ext cx="3157537" cy="2217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Google Shape;522;p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187" y="1271587"/>
            <a:ext cx="8281987" cy="4895850"/>
          </a:xfrm>
          <a:prstGeom prst="rect">
            <a:avLst/>
          </a:prstGeom>
          <a:noFill/>
          <a:ln>
            <a:noFill/>
          </a:ln>
        </p:spPr>
      </p:pic>
      <p:sp>
        <p:nvSpPr>
          <p:cNvPr id="523" name="Google Shape;523;p48"/>
          <p:cNvSpPr txBox="1"/>
          <p:nvPr/>
        </p:nvSpPr>
        <p:spPr>
          <a:xfrm>
            <a:off x="5508625" y="3167062"/>
            <a:ext cx="2879725" cy="2590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24" name="Google Shape;524;p4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71550" y="4076700"/>
            <a:ext cx="2232025" cy="1655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49"/>
          <p:cNvSpPr txBox="1"/>
          <p:nvPr/>
        </p:nvSpPr>
        <p:spPr>
          <a:xfrm>
            <a:off x="2268537" y="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OVACE PEDIATRÍA</a:t>
            </a:r>
            <a:endParaRPr/>
          </a:p>
        </p:txBody>
      </p:sp>
      <p:pic>
        <p:nvPicPr>
          <p:cNvPr descr="escanear0060" id="530" name="Google Shape;530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08125" y="2157412"/>
            <a:ext cx="2736850" cy="19224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scanear0061" id="531" name="Google Shape;531;p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03350" y="4462462"/>
            <a:ext cx="2735262" cy="20177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learair" id="532" name="Google Shape;532;p4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72200" y="2128837"/>
            <a:ext cx="1728787" cy="21605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ueva imagen (6)" id="533" name="Google Shape;533;p4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272212" y="4491037"/>
            <a:ext cx="1530350" cy="2192337"/>
          </a:xfrm>
          <a:prstGeom prst="rect">
            <a:avLst/>
          </a:prstGeom>
          <a:noFill/>
          <a:ln>
            <a:noFill/>
          </a:ln>
        </p:spPr>
      </p:pic>
      <p:sp>
        <p:nvSpPr>
          <p:cNvPr id="534" name="Google Shape;534;p49"/>
          <p:cNvSpPr txBox="1"/>
          <p:nvPr/>
        </p:nvSpPr>
        <p:spPr>
          <a:xfrm>
            <a:off x="1833562" y="1485900"/>
            <a:ext cx="2087562" cy="555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LACTANTE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35" name="Google Shape;535;p49"/>
          <p:cNvSpPr txBox="1"/>
          <p:nvPr/>
        </p:nvSpPr>
        <p:spPr>
          <a:xfrm>
            <a:off x="6378575" y="1485900"/>
            <a:ext cx="1316037" cy="555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NIÑO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36" name="Google Shape;536;p49"/>
          <p:cNvSpPr txBox="1"/>
          <p:nvPr/>
        </p:nvSpPr>
        <p:spPr>
          <a:xfrm>
            <a:off x="4598987" y="3979862"/>
            <a:ext cx="1466850" cy="1023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5400"/>
              <a:buFont typeface="Comic Sans MS"/>
              <a:buNone/>
            </a:pPr>
            <a:r>
              <a:rPr b="0" i="0" lang="en-US" sz="5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X 5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5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37" name="Google Shape;537;p49"/>
          <p:cNvSpPr/>
          <p:nvPr/>
        </p:nvSpPr>
        <p:spPr>
          <a:xfrm>
            <a:off x="4284662" y="3644900"/>
            <a:ext cx="1943100" cy="1871662"/>
          </a:xfrm>
          <a:prstGeom prst="ellipse">
            <a:avLst/>
          </a:prstGeom>
          <a:noFill/>
          <a:ln cap="flat" cmpd="sng" w="28575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50"/>
          <p:cNvSpPr txBox="1"/>
          <p:nvPr>
            <p:ph type="title"/>
          </p:nvPr>
        </p:nvSpPr>
        <p:spPr>
          <a:xfrm>
            <a:off x="250825" y="476250"/>
            <a:ext cx="7772400" cy="43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	OVACE PEDIATRÍA</a:t>
            </a:r>
            <a:endParaRPr/>
          </a:p>
        </p:txBody>
      </p:sp>
      <p:sp>
        <p:nvSpPr>
          <p:cNvPr id="543" name="Google Shape;543;p50"/>
          <p:cNvSpPr/>
          <p:nvPr/>
        </p:nvSpPr>
        <p:spPr>
          <a:xfrm>
            <a:off x="3995737" y="2781300"/>
            <a:ext cx="1800225" cy="360362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12700">
                  <a:solidFill>
                    <a:srgbClr val="000099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33CCFF"/>
                </a:solidFill>
                <a:latin typeface="Impact"/>
              </a:rPr>
              <a:t>TOS? </a:t>
            </a:r>
          </a:p>
        </p:txBody>
      </p:sp>
      <p:sp>
        <p:nvSpPr>
          <p:cNvPr id="544" name="Google Shape;544;p50"/>
          <p:cNvSpPr/>
          <p:nvPr/>
        </p:nvSpPr>
        <p:spPr>
          <a:xfrm>
            <a:off x="1979612" y="3860800"/>
            <a:ext cx="2376487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0">
                <a:ln cap="flat" cmpd="sng" w="12700">
                  <a:solidFill>
                    <a:srgbClr val="000099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33CCFF"/>
                </a:solidFill>
                <a:latin typeface="Impact"/>
              </a:rPr>
              <a:t>CONSCIENTE? </a:t>
            </a:r>
          </a:p>
        </p:txBody>
      </p:sp>
      <p:sp>
        <p:nvSpPr>
          <p:cNvPr id="545" name="Google Shape;545;p50"/>
          <p:cNvSpPr txBox="1"/>
          <p:nvPr/>
        </p:nvSpPr>
        <p:spPr>
          <a:xfrm>
            <a:off x="3995737" y="1593850"/>
            <a:ext cx="4679950" cy="2735262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atragantamiento.jpg" id="546" name="Google Shape;546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3328987"/>
            <a:ext cx="3157537" cy="2217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" name="Google Shape;547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4212" y="1484312"/>
            <a:ext cx="8208962" cy="4895850"/>
          </a:xfrm>
          <a:prstGeom prst="rect">
            <a:avLst/>
          </a:prstGeom>
          <a:noFill/>
          <a:ln>
            <a:noFill/>
          </a:ln>
        </p:spPr>
      </p:pic>
      <p:sp>
        <p:nvSpPr>
          <p:cNvPr id="548" name="Google Shape;548;p50"/>
          <p:cNvSpPr txBox="1"/>
          <p:nvPr/>
        </p:nvSpPr>
        <p:spPr>
          <a:xfrm>
            <a:off x="5724525" y="3429000"/>
            <a:ext cx="2808287" cy="2590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49" name="Google Shape;549;p5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76600" y="4149725"/>
            <a:ext cx="2628900" cy="1752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be-asombrado.jpg" id="550" name="Google Shape;550;p5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443662" y="3573462"/>
            <a:ext cx="2195512" cy="201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51"/>
          <p:cNvSpPr txBox="1"/>
          <p:nvPr>
            <p:ph type="title"/>
          </p:nvPr>
        </p:nvSpPr>
        <p:spPr>
          <a:xfrm>
            <a:off x="2268537" y="0"/>
            <a:ext cx="641667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OVACE PEDIATRÍA</a:t>
            </a:r>
            <a:endParaRPr/>
          </a:p>
        </p:txBody>
      </p:sp>
      <p:sp>
        <p:nvSpPr>
          <p:cNvPr id="556" name="Google Shape;556;p51"/>
          <p:cNvSpPr txBox="1"/>
          <p:nvPr/>
        </p:nvSpPr>
        <p:spPr>
          <a:xfrm>
            <a:off x="1357312" y="1484312"/>
            <a:ext cx="2087562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LACTANTE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57" name="Google Shape;557;p51"/>
          <p:cNvSpPr txBox="1"/>
          <p:nvPr/>
        </p:nvSpPr>
        <p:spPr>
          <a:xfrm>
            <a:off x="6378575" y="1485900"/>
            <a:ext cx="1316037" cy="4302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400"/>
              <a:buFont typeface="Comic Sans MS"/>
              <a:buNone/>
            </a:pPr>
            <a:r>
              <a:rPr b="0" i="0" lang="en-US" sz="24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 NIÑO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58" name="Google Shape;558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5650" y="4797425"/>
            <a:ext cx="1917700" cy="168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" name="Google Shape;559;p51"/>
          <p:cNvPicPr preferRelativeResize="0"/>
          <p:nvPr/>
        </p:nvPicPr>
        <p:blipFill rotWithShape="1">
          <a:blip r:embed="rId4">
            <a:alphaModFix/>
          </a:blip>
          <a:srcRect b="0" l="26271" r="0" t="0"/>
          <a:stretch/>
        </p:blipFill>
        <p:spPr>
          <a:xfrm>
            <a:off x="5724525" y="4724400"/>
            <a:ext cx="1304925" cy="1847850"/>
          </a:xfrm>
          <a:prstGeom prst="rect">
            <a:avLst/>
          </a:prstGeom>
          <a:noFill/>
          <a:ln>
            <a:noFill/>
          </a:ln>
        </p:spPr>
      </p:pic>
      <p:sp>
        <p:nvSpPr>
          <p:cNvPr id="560" name="Google Shape;560;p51"/>
          <p:cNvSpPr txBox="1"/>
          <p:nvPr/>
        </p:nvSpPr>
        <p:spPr>
          <a:xfrm>
            <a:off x="4067175" y="4005262"/>
            <a:ext cx="1993900" cy="20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30/2</a:t>
            </a:r>
            <a:endParaRPr/>
          </a:p>
        </p:txBody>
      </p:sp>
      <p:pic>
        <p:nvPicPr>
          <p:cNvPr id="561" name="Google Shape;561;p5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00337" y="4868862"/>
            <a:ext cx="1993900" cy="1852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" name="Google Shape;562;p5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48487" y="4868862"/>
            <a:ext cx="2071687" cy="1665287"/>
          </a:xfrm>
          <a:prstGeom prst="rect">
            <a:avLst/>
          </a:prstGeom>
          <a:noFill/>
          <a:ln>
            <a:noFill/>
          </a:ln>
        </p:spPr>
      </p:pic>
      <p:sp>
        <p:nvSpPr>
          <p:cNvPr id="563" name="Google Shape;563;p51"/>
          <p:cNvSpPr txBox="1"/>
          <p:nvPr/>
        </p:nvSpPr>
        <p:spPr>
          <a:xfrm>
            <a:off x="4233862" y="2586037"/>
            <a:ext cx="1827212" cy="1023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64" name="Google Shape;564;p5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03350" y="2349500"/>
            <a:ext cx="1473200" cy="1366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5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32587" y="2349500"/>
            <a:ext cx="1701800" cy="1366837"/>
          </a:xfrm>
          <a:prstGeom prst="rect">
            <a:avLst/>
          </a:prstGeom>
          <a:noFill/>
          <a:ln>
            <a:noFill/>
          </a:ln>
        </p:spPr>
      </p:pic>
      <p:sp>
        <p:nvSpPr>
          <p:cNvPr id="566" name="Google Shape;566;p51"/>
          <p:cNvSpPr txBox="1"/>
          <p:nvPr/>
        </p:nvSpPr>
        <p:spPr>
          <a:xfrm>
            <a:off x="3995737" y="2492375"/>
            <a:ext cx="1584325" cy="769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omic Sans MS"/>
              <a:buNone/>
            </a:pPr>
            <a:r>
              <a:rPr b="0" i="0" lang="en-US" sz="4400" u="none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5</a:t>
            </a:r>
            <a:endParaRPr/>
          </a:p>
        </p:txBody>
      </p:sp>
    </p:spTree>
  </p:cSld>
  <p:clrMapOvr>
    <a:masterClrMapping/>
  </p:clrMapOvr>
  <p:transition spd="med"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52"/>
          <p:cNvSpPr txBox="1"/>
          <p:nvPr>
            <p:ph type="ctrTitle"/>
          </p:nvPr>
        </p:nvSpPr>
        <p:spPr>
          <a:xfrm>
            <a:off x="3419475" y="2130425"/>
            <a:ext cx="5038725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b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b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FIN</a:t>
            </a:r>
            <a:endParaRPr/>
          </a:p>
        </p:txBody>
      </p:sp>
      <p:sp>
        <p:nvSpPr>
          <p:cNvPr id="572" name="Google Shape;572;p52"/>
          <p:cNvSpPr txBox="1"/>
          <p:nvPr/>
        </p:nvSpPr>
        <p:spPr>
          <a:xfrm>
            <a:off x="2195512" y="0"/>
            <a:ext cx="6948487" cy="1196975"/>
          </a:xfrm>
          <a:prstGeom prst="rect">
            <a:avLst/>
          </a:prstGeom>
          <a:solidFill>
            <a:srgbClr val="08407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Consejo Español de Reanimación Cardiopulmonar</a:t>
            </a:r>
            <a:endParaRPr/>
          </a:p>
        </p:txBody>
      </p:sp>
      <p:sp>
        <p:nvSpPr>
          <p:cNvPr id="573" name="Google Shape;573;p52"/>
          <p:cNvSpPr txBox="1"/>
          <p:nvPr/>
        </p:nvSpPr>
        <p:spPr>
          <a:xfrm>
            <a:off x="539750" y="1196975"/>
            <a:ext cx="2016125" cy="56610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74" name="Google Shape;574;p52"/>
          <p:cNvSpPr txBox="1"/>
          <p:nvPr>
            <p:ph idx="1" type="subTitle"/>
          </p:nvPr>
        </p:nvSpPr>
        <p:spPr>
          <a:xfrm>
            <a:off x="4427537" y="5661025"/>
            <a:ext cx="4424362" cy="841375"/>
          </a:xfrm>
          <a:prstGeom prst="rect">
            <a:avLst/>
          </a:prstGeom>
          <a:solidFill>
            <a:srgbClr val="002F5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b="0" i="0" lang="en-US" sz="16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061 ARAGON</a:t>
            </a:r>
            <a:endParaRPr/>
          </a:p>
        </p:txBody>
      </p:sp>
      <p:pic>
        <p:nvPicPr>
          <p:cNvPr id="575" name="Google Shape;575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19487" y="5949950"/>
            <a:ext cx="3121025" cy="719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9"/>
          <p:cNvSpPr txBox="1"/>
          <p:nvPr>
            <p:ph type="title"/>
          </p:nvPr>
        </p:nvSpPr>
        <p:spPr>
          <a:xfrm>
            <a:off x="900112" y="476250"/>
            <a:ext cx="7993062" cy="1152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200"/>
              <a:buFont typeface="Comic Sans MS"/>
              <a:buNone/>
            </a:pPr>
            <a:r>
              <a:rPr b="1" i="0" lang="en-US" sz="32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CADENA DE SUPERVIVENCIA</a:t>
            </a:r>
            <a:endParaRPr/>
          </a:p>
        </p:txBody>
      </p:sp>
      <p:pic>
        <p:nvPicPr>
          <p:cNvPr id="138" name="Google Shape;138;p1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03350" y="5013325"/>
            <a:ext cx="6408737" cy="16827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adena_de_supervivencia_pedi_trica_final_500x298.jpg" id="139" name="Google Shape;139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187" y="1773237"/>
            <a:ext cx="8070850" cy="3455987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9"/>
          <p:cNvSpPr txBox="1"/>
          <p:nvPr/>
        </p:nvSpPr>
        <p:spPr>
          <a:xfrm>
            <a:off x="7235825" y="5302250"/>
            <a:ext cx="1728787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Times New Roman"/>
              <a:buNone/>
            </a:pPr>
            <a:r>
              <a:rPr b="1" i="1" lang="en-US" sz="2800" u="none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ADULTO</a:t>
            </a:r>
            <a:endParaRPr/>
          </a:p>
        </p:txBody>
      </p:sp>
      <p:sp>
        <p:nvSpPr>
          <p:cNvPr id="141" name="Google Shape;141;p19"/>
          <p:cNvSpPr txBox="1"/>
          <p:nvPr/>
        </p:nvSpPr>
        <p:spPr>
          <a:xfrm>
            <a:off x="755650" y="1844675"/>
            <a:ext cx="8208962" cy="3240087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0"/>
          <p:cNvSpPr txBox="1"/>
          <p:nvPr>
            <p:ph type="title"/>
          </p:nvPr>
        </p:nvSpPr>
        <p:spPr>
          <a:xfrm>
            <a:off x="2195512" y="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RCP PEDIÁTRICA</a:t>
            </a:r>
            <a:endParaRPr/>
          </a:p>
        </p:txBody>
      </p:sp>
      <p:sp>
        <p:nvSpPr>
          <p:cNvPr id="147" name="Google Shape;147;p20"/>
          <p:cNvSpPr txBox="1"/>
          <p:nvPr>
            <p:ph idx="1" type="body"/>
          </p:nvPr>
        </p:nvSpPr>
        <p:spPr>
          <a:xfrm>
            <a:off x="684212" y="1600200"/>
            <a:ext cx="8208962" cy="46370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None/>
            </a:pPr>
            <a:r>
              <a:rPr b="1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EDADES EN PEDIATRÍA: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177800" lvl="0" marL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Char char="•"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RECIÉN NACIDO: en el periodo inmediato tras el nacimiento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177800" lvl="0" marL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Char char="•"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LACTANTE: con una edad entre 0 meses y 12 meses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177800" lvl="0" marL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Char char="•"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NIÑO: edad comprendida entre 1 año y el inicio de la pubertad</a:t>
            </a:r>
            <a:endParaRPr/>
          </a:p>
        </p:txBody>
      </p:sp>
    </p:spTree>
  </p:cSld>
  <p:clrMapOvr>
    <a:masterClrMapping/>
  </p:clrMapOvr>
  <p:transition spd="med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1"/>
          <p:cNvSpPr txBox="1"/>
          <p:nvPr>
            <p:ph type="title"/>
          </p:nvPr>
        </p:nvSpPr>
        <p:spPr>
          <a:xfrm>
            <a:off x="2195512" y="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RCP PEDIÁTRICA</a:t>
            </a:r>
            <a:endParaRPr/>
          </a:p>
        </p:txBody>
      </p:sp>
      <p:sp>
        <p:nvSpPr>
          <p:cNvPr id="153" name="Google Shape;153;p21"/>
          <p:cNvSpPr txBox="1"/>
          <p:nvPr>
            <p:ph idx="1" type="body"/>
          </p:nvPr>
        </p:nvSpPr>
        <p:spPr>
          <a:xfrm>
            <a:off x="684212" y="1600200"/>
            <a:ext cx="403225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Char char="•"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Las técnicas de reanimación de adultos se pueden emplear en niños</a:t>
            </a:r>
            <a:endParaRPr/>
          </a:p>
          <a:p>
            <a:pPr indent="-1651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Char char="•"/>
            </a:pPr>
            <a:r>
              <a:rPr b="0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Compresión torácica: 1/3 de la profundidad del torax</a:t>
            </a:r>
            <a:endParaRPr/>
          </a:p>
        </p:txBody>
      </p:sp>
      <p:pic>
        <p:nvPicPr>
          <p:cNvPr id="154" name="Google Shape;154;p2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76825" y="2565400"/>
            <a:ext cx="3817937" cy="2420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2"/>
          <p:cNvSpPr txBox="1"/>
          <p:nvPr>
            <p:ph type="title"/>
          </p:nvPr>
        </p:nvSpPr>
        <p:spPr>
          <a:xfrm>
            <a:off x="2195512" y="0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RCP PEDIÁTRICA</a:t>
            </a:r>
            <a:endParaRPr/>
          </a:p>
        </p:txBody>
      </p:sp>
      <p:sp>
        <p:nvSpPr>
          <p:cNvPr id="160" name="Google Shape;160;p22"/>
          <p:cNvSpPr txBox="1"/>
          <p:nvPr>
            <p:ph idx="1" type="body"/>
          </p:nvPr>
        </p:nvSpPr>
        <p:spPr>
          <a:xfrm>
            <a:off x="684212" y="1600200"/>
            <a:ext cx="8208962" cy="46370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2800"/>
              <a:buFont typeface="Comic Sans MS"/>
              <a:buNone/>
            </a:pPr>
            <a:r>
              <a:rPr b="1" i="0" lang="en-US" sz="28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CAUSAS: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127000" lvl="0" marL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F5E"/>
              </a:buClr>
              <a:buSzPts val="2000"/>
              <a:buFont typeface="Comic Sans MS"/>
              <a:buChar char="•"/>
            </a:pPr>
            <a:r>
              <a:rPr b="1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Problemas respiratorios (45-50%):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F5E"/>
              </a:buClr>
              <a:buSzPts val="2000"/>
              <a:buFont typeface="Comic Sans MS"/>
              <a:buChar char="–"/>
            </a:pP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obstrucciones anatómicas, inflamatorias o infecciosas de la vía aérea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F5E"/>
              </a:buClr>
              <a:buSzPts val="2000"/>
              <a:buFont typeface="Comic Sans MS"/>
              <a:buChar char="–"/>
            </a:pP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accidentes por aspiración de cuerpos extraños, inhalación de gases, ahogamiento, traumas torácicos, etc.</a:t>
            </a:r>
            <a:endParaRPr/>
          </a:p>
          <a:p>
            <a:pPr indent="-158750" lvl="1" marL="74295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127000" lvl="0" marL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F5E"/>
              </a:buClr>
              <a:buSzPts val="2000"/>
              <a:buFont typeface="Comic Sans MS"/>
              <a:buChar char="•"/>
            </a:pPr>
            <a:r>
              <a:rPr b="1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Problemas cardiacos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1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(10-25%): 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casi exclusivo de niños cardiopatía congénita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127000" lvl="0" marL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F5E"/>
              </a:buClr>
              <a:buSzPts val="2000"/>
              <a:buFont typeface="Comic Sans MS"/>
              <a:buChar char="•"/>
            </a:pPr>
            <a:r>
              <a:rPr b="1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Problemas neurológicos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1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y sepsis (10-20%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):</a:t>
            </a:r>
            <a:r>
              <a:rPr b="1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pueden causar depresión cardiorrespiratoria con resultado de PCR.</a:t>
            </a:r>
            <a:endParaRPr/>
          </a:p>
        </p:txBody>
      </p:sp>
      <p:sp>
        <p:nvSpPr>
          <p:cNvPr id="161" name="Google Shape;161;p22"/>
          <p:cNvSpPr txBox="1"/>
          <p:nvPr/>
        </p:nvSpPr>
        <p:spPr>
          <a:xfrm>
            <a:off x="684212" y="2420937"/>
            <a:ext cx="8208962" cy="4248150"/>
          </a:xfrm>
          <a:prstGeom prst="rect">
            <a:avLst/>
          </a:prstGeom>
          <a:noFill/>
          <a:ln cap="flat" cmpd="sng" w="38100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6800" lIns="90000" spcFirstLastPara="1" rIns="90000" wrap="square" tIns="468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3"/>
          <p:cNvSpPr txBox="1"/>
          <p:nvPr>
            <p:ph type="ctrTitle"/>
          </p:nvPr>
        </p:nvSpPr>
        <p:spPr>
          <a:xfrm>
            <a:off x="3132137" y="2636837"/>
            <a:ext cx="5038725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Comic Sans MS"/>
              <a:buNone/>
            </a:pPr>
            <a:r>
              <a:rPr b="1" i="1" lang="en-US" sz="4000" u="none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SOPORTE VITAL BÁSICO</a:t>
            </a:r>
            <a:br>
              <a:rPr b="1" i="1" lang="en-US" sz="4000" u="none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1" lang="en-US" sz="4000" u="none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PEDIATRICO</a:t>
            </a:r>
            <a:endParaRPr/>
          </a:p>
        </p:txBody>
      </p:sp>
      <p:sp>
        <p:nvSpPr>
          <p:cNvPr id="167" name="Google Shape;167;p23"/>
          <p:cNvSpPr txBox="1"/>
          <p:nvPr/>
        </p:nvSpPr>
        <p:spPr>
          <a:xfrm>
            <a:off x="2195512" y="0"/>
            <a:ext cx="6948487" cy="1196975"/>
          </a:xfrm>
          <a:prstGeom prst="rect">
            <a:avLst/>
          </a:prstGeom>
          <a:solidFill>
            <a:srgbClr val="08407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Consejo Español de Reanimación Cardiopulmonar</a:t>
            </a:r>
            <a:endParaRPr/>
          </a:p>
        </p:txBody>
      </p:sp>
      <p:sp>
        <p:nvSpPr>
          <p:cNvPr id="168" name="Google Shape;168;p23"/>
          <p:cNvSpPr txBox="1"/>
          <p:nvPr/>
        </p:nvSpPr>
        <p:spPr>
          <a:xfrm>
            <a:off x="539750" y="1196975"/>
            <a:ext cx="2016125" cy="56610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rgbClr val="002F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descarga (2).jpg" id="169" name="Google Shape;16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03575" y="4868862"/>
            <a:ext cx="2152650" cy="156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4"/>
          <p:cNvSpPr txBox="1"/>
          <p:nvPr>
            <p:ph type="title"/>
          </p:nvPr>
        </p:nvSpPr>
        <p:spPr>
          <a:xfrm>
            <a:off x="2268537" y="274637"/>
            <a:ext cx="641826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E"/>
              </a:buClr>
              <a:buSzPts val="3600"/>
              <a:buFont typeface="Comic Sans MS"/>
              <a:buNone/>
            </a:pPr>
            <a:r>
              <a:rPr b="1" i="0" lang="en-US" sz="36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SOPORTE VITAL BÁSICO</a:t>
            </a:r>
            <a:endParaRPr/>
          </a:p>
        </p:txBody>
      </p:sp>
      <p:pic>
        <p:nvPicPr>
          <p:cNvPr id="175" name="Google Shape;175;p2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7087" y="3860800"/>
            <a:ext cx="1492250" cy="1296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4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24525" y="5516562"/>
            <a:ext cx="3132137" cy="112395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4"/>
          <p:cNvSpPr txBox="1"/>
          <p:nvPr/>
        </p:nvSpPr>
        <p:spPr>
          <a:xfrm>
            <a:off x="2700337" y="1341437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ASEGURAR LA ASISTENCIA</a:t>
            </a:r>
            <a:endParaRPr/>
          </a:p>
        </p:txBody>
      </p:sp>
      <p:sp>
        <p:nvSpPr>
          <p:cNvPr id="178" name="Google Shape;178;p24"/>
          <p:cNvSpPr txBox="1"/>
          <p:nvPr/>
        </p:nvSpPr>
        <p:spPr>
          <a:xfrm>
            <a:off x="2700337" y="1989137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COMPROBAR</a:t>
            </a:r>
            <a:r>
              <a:rPr b="0" i="0" lang="en-US" sz="2000" u="none">
                <a:solidFill>
                  <a:srgbClr val="002F5E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CONSCIENCIA</a:t>
            </a:r>
            <a:endParaRPr/>
          </a:p>
        </p:txBody>
      </p:sp>
      <p:sp>
        <p:nvSpPr>
          <p:cNvPr id="179" name="Google Shape;179;p24"/>
          <p:cNvSpPr txBox="1"/>
          <p:nvPr/>
        </p:nvSpPr>
        <p:spPr>
          <a:xfrm>
            <a:off x="2700337" y="3970337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PEDIR AYUDA</a:t>
            </a:r>
            <a:endParaRPr/>
          </a:p>
        </p:txBody>
      </p:sp>
      <p:sp>
        <p:nvSpPr>
          <p:cNvPr id="180" name="Google Shape;180;p24"/>
          <p:cNvSpPr txBox="1"/>
          <p:nvPr/>
        </p:nvSpPr>
        <p:spPr>
          <a:xfrm>
            <a:off x="2700337" y="2611437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ABRIR VÍA AÉREA</a:t>
            </a:r>
            <a:endParaRPr/>
          </a:p>
        </p:txBody>
      </p:sp>
      <p:sp>
        <p:nvSpPr>
          <p:cNvPr id="181" name="Google Shape;181;p24"/>
          <p:cNvSpPr txBox="1"/>
          <p:nvPr/>
        </p:nvSpPr>
        <p:spPr>
          <a:xfrm>
            <a:off x="2700337" y="3319462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¿RESPIRA CON NORMALIDAD?</a:t>
            </a:r>
            <a:endParaRPr/>
          </a:p>
        </p:txBody>
      </p:sp>
      <p:sp>
        <p:nvSpPr>
          <p:cNvPr id="182" name="Google Shape;182;p24"/>
          <p:cNvSpPr txBox="1"/>
          <p:nvPr/>
        </p:nvSpPr>
        <p:spPr>
          <a:xfrm>
            <a:off x="2700337" y="4581525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LLAMAR 112/</a:t>
            </a:r>
            <a:r>
              <a:rPr b="0" i="0" lang="en-US" sz="2400" u="none">
                <a:solidFill>
                  <a:srgbClr val="FF9900"/>
                </a:solidFill>
                <a:latin typeface="Comic Sans MS"/>
                <a:ea typeface="Comic Sans MS"/>
                <a:cs typeface="Comic Sans MS"/>
                <a:sym typeface="Comic Sans MS"/>
              </a:rPr>
              <a:t>061</a:t>
            </a:r>
            <a:endParaRPr/>
          </a:p>
        </p:txBody>
      </p:sp>
      <p:sp>
        <p:nvSpPr>
          <p:cNvPr id="183" name="Google Shape;183;p24"/>
          <p:cNvSpPr txBox="1"/>
          <p:nvPr/>
        </p:nvSpPr>
        <p:spPr>
          <a:xfrm>
            <a:off x="2700337" y="5229225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30 COMPRESIONES TORÁCICAS</a:t>
            </a:r>
            <a:endParaRPr/>
          </a:p>
        </p:txBody>
      </p:sp>
      <p:sp>
        <p:nvSpPr>
          <p:cNvPr id="184" name="Google Shape;184;p24"/>
          <p:cNvSpPr txBox="1"/>
          <p:nvPr/>
        </p:nvSpPr>
        <p:spPr>
          <a:xfrm>
            <a:off x="2700337" y="5876925"/>
            <a:ext cx="4176712" cy="576262"/>
          </a:xfrm>
          <a:prstGeom prst="rect">
            <a:avLst/>
          </a:prstGeom>
          <a:solidFill>
            <a:srgbClr val="002F5E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ic Sans MS"/>
              <a:buNone/>
            </a:pPr>
            <a:r>
              <a:rPr b="0" i="0" lang="en-US" sz="2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 RESPIRACIONES DE RESCATE</a:t>
            </a:r>
            <a:endParaRPr/>
          </a:p>
        </p:txBody>
      </p:sp>
      <p:sp>
        <p:nvSpPr>
          <p:cNvPr id="185" name="Google Shape;185;p24"/>
          <p:cNvSpPr txBox="1"/>
          <p:nvPr/>
        </p:nvSpPr>
        <p:spPr>
          <a:xfrm>
            <a:off x="7019925" y="1844675"/>
            <a:ext cx="1800225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800"/>
              <a:buFont typeface="Times New Roman"/>
              <a:buNone/>
            </a:pPr>
            <a:r>
              <a:rPr b="1" i="1" lang="en-US" sz="2800" u="none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ADULTO</a:t>
            </a:r>
            <a:endParaRPr/>
          </a:p>
        </p:txBody>
      </p: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