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2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6858000" cx="9144000"/>
  <p:notesSz cx="6858000" cy="9144000"/>
  <p:embeddedFontLst>
    <p:embeddedFont>
      <p:font typeface="Tahoma"/>
      <p:regular r:id="rId12"/>
      <p:bold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Tahoma-bold.fntdata"/><Relationship Id="rId12" Type="http://schemas.openxmlformats.org/officeDocument/2006/relationships/font" Target="fonts/Tahoma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16764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640"/>
              </a:spcBef>
              <a:spcAft>
                <a:spcPts val="0"/>
              </a:spcAft>
              <a:buSzPts val="2080"/>
              <a:buFont typeface="Noto Sans Symbols"/>
              <a:buNone/>
              <a:defRPr/>
            </a:lvl1pPr>
            <a:lvl2pPr lvl="1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 blanco" type="blank">
  <p:cSld name="BLANK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olo el título" type="titleOnly">
  <p:cSld name="TITLE_ONLY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ación" type="twoTxTwoObj">
  <p:cSld name="TWO_OBJECTS_WITH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3"/>
          <p:cNvSpPr txBox="1"/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3"/>
          <p:cNvSpPr txBox="1"/>
          <p:nvPr>
            <p:ph idx="1" type="body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0" name="Google Shape;80;p13"/>
          <p:cNvSpPr txBox="1"/>
          <p:nvPr>
            <p:ph idx="2" type="body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3" type="body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2" name="Google Shape;82;p13"/>
          <p:cNvSpPr txBox="1"/>
          <p:nvPr>
            <p:ph idx="4" type="body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os objetos" type="twoObj">
  <p:cSld name="TWO_OBJECTS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4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4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9" name="Google Shape;89;p14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" name="Google Shape;90;p1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1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cabezado de sección" type="secHead">
  <p:cSld name="SECTION_HEADER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5"/>
          <p:cNvSpPr txBox="1"/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5"/>
          <p:cNvSpPr txBox="1"/>
          <p:nvPr>
            <p:ph idx="1" type="body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96" name="Google Shape;96;p1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1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texto y objetos" type="txAndObj">
  <p:cSld name="TEXT_AND_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objetos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" type="objOnly">
  <p:cSld name="OBJECT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idx="1" type="body"/>
          </p:nvPr>
        </p:nvSpPr>
        <p:spPr>
          <a:xfrm>
            <a:off x="457200" y="381000"/>
            <a:ext cx="8229600" cy="57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objetos y texto" type="objAndTx">
  <p:cSld name="OBJECT_AND_TEX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vertical y texto" type="vertTitleAndTx">
  <p:cSld name="VERTICAL_TITLE_AND_VERTICAL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7"/>
          <p:cNvSpPr txBox="1"/>
          <p:nvPr>
            <p:ph type="title"/>
          </p:nvPr>
        </p:nvSpPr>
        <p:spPr>
          <a:xfrm rot="5400000">
            <a:off x="4800600" y="2209800"/>
            <a:ext cx="57150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" type="body"/>
          </p:nvPr>
        </p:nvSpPr>
        <p:spPr>
          <a:xfrm rot="5400000">
            <a:off x="609600" y="228600"/>
            <a:ext cx="57150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texto vertical" type="vertTx">
  <p:cSld name="VERTICAL_TEX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8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8"/>
          <p:cNvSpPr txBox="1"/>
          <p:nvPr>
            <p:ph idx="1" type="body"/>
          </p:nvPr>
        </p:nvSpPr>
        <p:spPr>
          <a:xfrm rot="5400000">
            <a:off x="2514600" y="-76200"/>
            <a:ext cx="41148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magen con título" type="picTx">
  <p:cSld name="PICTURE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/>
          <p:nvPr>
            <p:ph idx="2" type="pic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  <a:defRPr sz="32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None/>
              <a:defRPr b="0" i="0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57" name="Google Shape;57;p9"/>
          <p:cNvSpPr txBox="1"/>
          <p:nvPr>
            <p:ph idx="1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 con título" type="objTx">
  <p:cSld name="OBJECT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" type="body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algn="l">
              <a:spcBef>
                <a:spcPts val="640"/>
              </a:spcBef>
              <a:spcAft>
                <a:spcPts val="0"/>
              </a:spcAft>
              <a:buSzPts val="2080"/>
              <a:buChar char="■"/>
              <a:defRPr sz="3200"/>
            </a:lvl1pPr>
            <a:lvl2pPr indent="-344169" lvl="1" marL="914400" algn="l">
              <a:spcBef>
                <a:spcPts val="560"/>
              </a:spcBef>
              <a:spcAft>
                <a:spcPts val="0"/>
              </a:spcAft>
              <a:buSzPts val="1820"/>
              <a:buChar char="■"/>
              <a:defRPr sz="2800"/>
            </a:lvl2pPr>
            <a:lvl3pPr indent="-327660" lvl="2" marL="1371600" algn="l">
              <a:spcBef>
                <a:spcPts val="480"/>
              </a:spcBef>
              <a:spcAft>
                <a:spcPts val="0"/>
              </a:spcAft>
              <a:buSzPts val="1560"/>
              <a:buChar char="■"/>
              <a:defRPr sz="2400"/>
            </a:lvl3pPr>
            <a:lvl4pPr indent="-311150" lvl="3" marL="18288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4pPr>
            <a:lvl5pPr indent="-311150" lvl="4" marL="22860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4" name="Google Shape;64;p10"/>
          <p:cNvSpPr txBox="1"/>
          <p:nvPr>
            <p:ph idx="2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6"/>
          <p:cNvSpPr txBox="1"/>
          <p:nvPr>
            <p:ph type="ctrTitle"/>
          </p:nvPr>
        </p:nvSpPr>
        <p:spPr>
          <a:xfrm>
            <a:off x="685800" y="2205037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MÓDULO 04</a:t>
            </a:r>
            <a:b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03 HEMORRAGIAS</a:t>
            </a:r>
            <a:endParaRPr/>
          </a:p>
        </p:txBody>
      </p:sp>
      <p:sp>
        <p:nvSpPr>
          <p:cNvPr id="104" name="Google Shape;104;p16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105" name="Google Shape;105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6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/>
          <p:nvPr>
            <p:ph type="title"/>
          </p:nvPr>
        </p:nvSpPr>
        <p:spPr>
          <a:xfrm>
            <a:off x="457200" y="25400"/>
            <a:ext cx="8229600" cy="9874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HEMORRAGIAS</a:t>
            </a:r>
            <a:endParaRPr/>
          </a:p>
        </p:txBody>
      </p:sp>
      <p:sp>
        <p:nvSpPr>
          <p:cNvPr id="112" name="Google Shape;112;p17"/>
          <p:cNvSpPr txBox="1"/>
          <p:nvPr/>
        </p:nvSpPr>
        <p:spPr>
          <a:xfrm>
            <a:off x="457200" y="1196975"/>
            <a:ext cx="8229600" cy="5121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ahoma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SALIDA DE SANGRE DEL INTERIOR DE LOS VASOS SANGUÍNEOS.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1280"/>
              </a:spcBef>
              <a:spcAft>
                <a:spcPts val="0"/>
              </a:spcAft>
              <a:buClr>
                <a:srgbClr val="FFFF00"/>
              </a:buClr>
              <a:buSzPts val="1600"/>
              <a:buFont typeface="Noto Sans Symbols"/>
              <a:buNone/>
            </a:pPr>
            <a:r>
              <a:t/>
            </a:r>
            <a:endParaRPr b="0" i="1" sz="1600" u="none" cap="none" strike="noStrik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203200" lvl="0" marL="0" marR="0" rtl="0" algn="l">
              <a:lnSpc>
                <a:spcPct val="100000"/>
              </a:lnSpc>
              <a:spcBef>
                <a:spcPts val="112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Char char="▪"/>
            </a:pPr>
            <a:r>
              <a:rPr b="0" i="0" lang="en-US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HEMORRAGIA EXTERNA:</a:t>
            </a:r>
            <a:endParaRPr/>
          </a:p>
          <a:p>
            <a:pPr indent="0" lvl="2" marL="9144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ahoma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LA SANGRE SALE AL EXTERIOR</a:t>
            </a:r>
            <a:endParaRPr/>
          </a:p>
          <a:p>
            <a:pPr indent="0" lvl="2" marL="914400" marR="0" rtl="0" algn="l">
              <a:lnSpc>
                <a:spcPct val="100000"/>
              </a:lnSpc>
              <a:spcBef>
                <a:spcPts val="84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203200" lvl="0" marL="0" marR="0" rtl="0" algn="l">
              <a:lnSpc>
                <a:spcPct val="100000"/>
              </a:lnSpc>
              <a:spcBef>
                <a:spcPts val="12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Char char="▪"/>
            </a:pPr>
            <a:r>
              <a:rPr b="0" i="0" lang="en-US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HEMORRAGIA INTERNA:</a:t>
            </a:r>
            <a:endParaRPr/>
          </a:p>
          <a:p>
            <a:pPr indent="0" lvl="2" marL="9144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ahoma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LA SANGRE SE ACUMULA EN EL INTERIOR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"/>
          <p:cNvSpPr txBox="1"/>
          <p:nvPr>
            <p:ph type="title"/>
          </p:nvPr>
        </p:nvSpPr>
        <p:spPr>
          <a:xfrm>
            <a:off x="457200" y="25400"/>
            <a:ext cx="8229600" cy="9874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HEMORRAGIAS</a:t>
            </a:r>
            <a:endParaRPr/>
          </a:p>
        </p:txBody>
      </p:sp>
      <p:sp>
        <p:nvSpPr>
          <p:cNvPr id="118" name="Google Shape;118;p18"/>
          <p:cNvSpPr txBox="1"/>
          <p:nvPr/>
        </p:nvSpPr>
        <p:spPr>
          <a:xfrm>
            <a:off x="457200" y="1484312"/>
            <a:ext cx="8362950" cy="4314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561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8600"/>
              </a:buClr>
              <a:buSzPts val="2800"/>
              <a:buFont typeface="Noto Sans Symbols"/>
              <a:buChar char="▪"/>
            </a:pPr>
            <a:r>
              <a:rPr b="0" i="0" lang="en-US" sz="2800" u="none" cap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MANTENER LA CALMA</a:t>
            </a:r>
            <a:endParaRPr/>
          </a:p>
          <a:p>
            <a:pPr indent="-182561" lvl="0" marL="2286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8600"/>
              </a:buClr>
              <a:buSzPts val="2800"/>
              <a:buFont typeface="Noto Sans Symbols"/>
              <a:buChar char="▪"/>
            </a:pPr>
            <a:r>
              <a:rPr b="0" i="0" lang="en-US" sz="2800" u="none" cap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UTILIZAR SIEMPRE GUANTES</a:t>
            </a:r>
            <a:endParaRPr/>
          </a:p>
          <a:p>
            <a:pPr indent="-182561" lvl="0" marL="2286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8600"/>
              </a:buClr>
              <a:buSzPts val="2800"/>
              <a:buFont typeface="Noto Sans Symbols"/>
              <a:buChar char="▪"/>
            </a:pPr>
            <a:r>
              <a:rPr b="0" i="0" lang="en-US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UNA HEMORRAGIA IMPORTANTE ES UNA SITUACIÓN GRAVE Y LA PRIMERA ACTUACIÓN ES COMPRIMIR FIRMEMENTE LA HERIDA</a:t>
            </a:r>
            <a:endParaRPr/>
          </a:p>
          <a:p>
            <a:pPr indent="-182561" lvl="0" marL="2286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8600"/>
              </a:buClr>
              <a:buSzPts val="2800"/>
              <a:buFont typeface="Noto Sans Symbols"/>
              <a:buChar char="▪"/>
            </a:pPr>
            <a:r>
              <a:rPr b="0" i="0" lang="en-US" sz="2800" u="none" cap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SI NO DEJA DE SANGRAR, SEGUIR PRESIONANDO</a:t>
            </a:r>
            <a:endParaRPr/>
          </a:p>
          <a:p>
            <a:pPr indent="-182561" lvl="0" marL="2286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8600"/>
              </a:buClr>
              <a:buSzPts val="2800"/>
              <a:buFont typeface="Noto Sans Symbols"/>
              <a:buChar char="▪"/>
            </a:pPr>
            <a:r>
              <a:rPr b="0" i="0" lang="en-US" sz="2800" u="none" cap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NO QUITAR EL APÓSITO O GASA INICIAL. PONER OTRA Y SEGUIR PRESIONANDO.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9"/>
          <p:cNvSpPr txBox="1"/>
          <p:nvPr>
            <p:ph type="title"/>
          </p:nvPr>
        </p:nvSpPr>
        <p:spPr>
          <a:xfrm>
            <a:off x="457200" y="25400"/>
            <a:ext cx="8229600" cy="9874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HEMORRAGIAS</a:t>
            </a:r>
            <a:endParaRPr/>
          </a:p>
        </p:txBody>
      </p:sp>
      <p:sp>
        <p:nvSpPr>
          <p:cNvPr id="124" name="Google Shape;124;p19"/>
          <p:cNvSpPr txBox="1"/>
          <p:nvPr/>
        </p:nvSpPr>
        <p:spPr>
          <a:xfrm>
            <a:off x="457200" y="1628775"/>
            <a:ext cx="8362950" cy="422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561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8600"/>
              </a:buClr>
              <a:buSzPts val="2800"/>
              <a:buFont typeface="Noto Sans Symbols"/>
              <a:buChar char="▪"/>
            </a:pPr>
            <a:r>
              <a:rPr b="0" i="0" lang="en-US" sz="2800" u="none" cap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SI NO SANGRA DEMASIADO O DEJA DE SANGRAR, LAVAR LA HERIDA CON AGUA Y JABÓN O SUERO FISIOLÓGICO</a:t>
            </a:r>
            <a:endParaRPr/>
          </a:p>
          <a:p>
            <a:pPr indent="-182561" lvl="0" marL="2286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8600"/>
              </a:buClr>
              <a:buSzPts val="2800"/>
              <a:buFont typeface="Noto Sans Symbols"/>
              <a:buChar char="▪"/>
            </a:pPr>
            <a:r>
              <a:rPr b="0" i="0" lang="en-US" sz="2800" u="none" cap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LIMPIAR CON ANTISÉPTICO DE DENTRO A AFUERA</a:t>
            </a:r>
            <a:endParaRPr/>
          </a:p>
          <a:p>
            <a:pPr indent="-182561" lvl="0" marL="2286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8600"/>
              </a:buClr>
              <a:buSzPts val="2800"/>
              <a:buFont typeface="Noto Sans Symbols"/>
              <a:buChar char="▪"/>
            </a:pPr>
            <a:r>
              <a:rPr b="0" i="0" lang="en-US" sz="2800" u="none" cap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TAPAR CON UN APÓSITO.</a:t>
            </a:r>
            <a:endParaRPr/>
          </a:p>
          <a:p>
            <a:pPr indent="-182561" lvl="0" marL="2286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8600"/>
              </a:buClr>
              <a:buSzPts val="2800"/>
              <a:buFont typeface="Noto Sans Symbols"/>
              <a:buChar char="▪"/>
            </a:pPr>
            <a:r>
              <a:rPr b="0" i="0" lang="en-US" sz="2800" u="none" cap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SI LA HEMORRAGIA ES IMPORTANTE TRASLADAR A UN CENTRO SANITARIO O SOLICITAR LA LLEGADA DE LOS SERVICIOS DE EMERGENCIA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0"/>
          <p:cNvSpPr txBox="1"/>
          <p:nvPr>
            <p:ph type="title"/>
          </p:nvPr>
        </p:nvSpPr>
        <p:spPr>
          <a:xfrm>
            <a:off x="468312" y="260350"/>
            <a:ext cx="8216900" cy="1127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HEMORRAGIAS NASALES</a:t>
            </a:r>
            <a:endParaRPr/>
          </a:p>
        </p:txBody>
      </p:sp>
      <p:sp>
        <p:nvSpPr>
          <p:cNvPr id="130" name="Google Shape;130;p20"/>
          <p:cNvSpPr txBox="1"/>
          <p:nvPr>
            <p:ph idx="1" type="body"/>
          </p:nvPr>
        </p:nvSpPr>
        <p:spPr>
          <a:xfrm>
            <a:off x="457200" y="1387475"/>
            <a:ext cx="8229600" cy="47085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560"/>
              <a:buFont typeface="Noto Sans Symbols"/>
              <a:buChar char="➢"/>
            </a:pPr>
            <a:r>
              <a:rPr b="0" i="0" lang="en-US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SIENTE A LA VÍCTIMA.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FF00"/>
              </a:buClr>
              <a:buSzPts val="1560"/>
              <a:buFont typeface="Noto Sans Symbols"/>
              <a:buChar char="➢"/>
            </a:pPr>
            <a:r>
              <a:rPr b="0" i="0" lang="en-US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INCLÍNELE LA CABEZA HACIA DELANTE.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FF00"/>
              </a:buClr>
              <a:buSzPts val="1560"/>
              <a:buFont typeface="Noto Sans Symbols"/>
              <a:buChar char="➢"/>
            </a:pPr>
            <a:r>
              <a:rPr b="0" i="0" lang="en-US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PRESIONE SOBRE EL TABIQUE DE LA NARIZ CON SUS DEDOS  ÍNDICE Y PULGAR DURANTE 5-10 MIN.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FF00"/>
              </a:buClr>
              <a:buSzPts val="1560"/>
              <a:buFont typeface="Noto Sans Symbols"/>
              <a:buChar char="➢"/>
            </a:pPr>
            <a:r>
              <a:rPr b="0" i="0" lang="en-US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RESGUÁRDELO DEL SOL.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FF00"/>
              </a:buClr>
              <a:buSzPts val="1560"/>
              <a:buFont typeface="Noto Sans Symbols"/>
              <a:buChar char="➢"/>
            </a:pPr>
            <a:r>
              <a:rPr b="0" i="0" lang="en-US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NO PERMITA QUE SE SUENE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FF00"/>
              </a:buClr>
              <a:buSzPts val="1560"/>
              <a:buFont typeface="Noto Sans Symbols"/>
              <a:buChar char="➢"/>
            </a:pPr>
            <a:r>
              <a:rPr b="0" i="0" lang="en-US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SI NO REMITE LA HEMORRAGIA, DEBE SER TRASLADADO A UN CENTRO ASISTENCIAL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FF00"/>
              </a:buClr>
              <a:buSzPts val="1560"/>
              <a:buFont typeface="Noto Sans Symbols"/>
              <a:buChar char="➢"/>
            </a:pPr>
            <a:r>
              <a:rPr b="0" i="0" lang="en-US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NO UTILIZAR ALGODÓN CON AGUA OXIGENADA</a:t>
            </a:r>
            <a:endParaRPr/>
          </a:p>
          <a:p>
            <a:pPr indent="-243840" lvl="0" marL="342900" marR="0" rtl="0" algn="l">
              <a:spcBef>
                <a:spcPts val="120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None/>
            </a:pPr>
            <a:r>
              <a:t/>
            </a:r>
            <a:endParaRPr b="0" i="0" sz="24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1"/>
          <p:cNvSpPr txBox="1"/>
          <p:nvPr>
            <p:ph type="ctrTitle"/>
          </p:nvPr>
        </p:nvSpPr>
        <p:spPr>
          <a:xfrm>
            <a:off x="685800" y="2205037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MÓDULO 04</a:t>
            </a:r>
            <a:b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03 HEMORRAGIAS</a:t>
            </a:r>
            <a:endParaRPr/>
          </a:p>
        </p:txBody>
      </p:sp>
      <p:sp>
        <p:nvSpPr>
          <p:cNvPr id="136" name="Google Shape;136;p21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137" name="Google Shape;137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1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xtura">
  <a:themeElements>
    <a:clrScheme name="Textura 1">
      <a:dk1>
        <a:srgbClr val="660000"/>
      </a:dk1>
      <a:lt1>
        <a:srgbClr val="FFFFFF"/>
      </a:lt1>
      <a:dk2>
        <a:srgbClr val="800000"/>
      </a:dk2>
      <a:lt2>
        <a:srgbClr val="FFFFCC"/>
      </a:lt2>
      <a:accent1>
        <a:srgbClr val="BE7960"/>
      </a:accent1>
      <a:accent2>
        <a:srgbClr val="CC6600"/>
      </a:accent2>
      <a:accent3>
        <a:srgbClr val="C0AAAA"/>
      </a:accent3>
      <a:accent4>
        <a:srgbClr val="DADADA"/>
      </a:accent4>
      <a:accent5>
        <a:srgbClr val="DBBEB6"/>
      </a:accent5>
      <a:accent6>
        <a:srgbClr val="B95C00"/>
      </a:accent6>
      <a:hlink>
        <a:srgbClr val="FFCC66"/>
      </a:hlink>
      <a:folHlink>
        <a:srgbClr val="CC33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