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9144000"/>
  <p:notesSz cx="6858000" cy="9144000"/>
  <p:embeddedFontLst>
    <p:embeddedFont>
      <p:font typeface="Tahoma"/>
      <p:regular r:id="rId21"/>
      <p:bold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Tahoma-bold.fntdata"/><Relationship Id="rId10" Type="http://schemas.openxmlformats.org/officeDocument/2006/relationships/slide" Target="slides/slide5.xml"/><Relationship Id="rId21" Type="http://schemas.openxmlformats.org/officeDocument/2006/relationships/font" Target="fonts/Tahoma-regular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8" name="Google Shape;68;p11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0" name="Google Shape;70;p11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84" name="Google Shape;84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45" name="Google Shape;45;p7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3" name="Google Shape;53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type="ctrTitle"/>
          </p:nvPr>
        </p:nvSpPr>
        <p:spPr>
          <a:xfrm>
            <a:off x="684212" y="333375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sp>
        <p:nvSpPr>
          <p:cNvPr id="92" name="Google Shape;92;p14"/>
          <p:cNvSpPr txBox="1"/>
          <p:nvPr>
            <p:ph idx="1" type="subTitle"/>
          </p:nvPr>
        </p:nvSpPr>
        <p:spPr>
          <a:xfrm>
            <a:off x="5076825" y="5516562"/>
            <a:ext cx="3159125" cy="1009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GRUPO DOCENTE 061 ARAG</a:t>
            </a:r>
            <a:r>
              <a:rPr b="0" i="0" lang="en-US" sz="280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Ó</a:t>
            </a: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</a:t>
            </a:r>
            <a:endParaRPr/>
          </a:p>
        </p:txBody>
      </p:sp>
      <p:pic>
        <p:nvPicPr>
          <p:cNvPr id="93" name="Google Shape;9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2987" y="5661025"/>
            <a:ext cx="3121025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4"/>
          <p:cNvSpPr txBox="1"/>
          <p:nvPr/>
        </p:nvSpPr>
        <p:spPr>
          <a:xfrm>
            <a:off x="684212" y="2492375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02 PRIMEROS AUXILIOS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EXPLORACIÓN SECUNDARIA</a:t>
            </a:r>
            <a:endParaRPr/>
          </a:p>
        </p:txBody>
      </p:sp>
      <p:sp>
        <p:nvSpPr>
          <p:cNvPr id="149" name="Google Shape;149;p23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RESPIRACIÓN: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1. FRECUENCIA: 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LO NORMAL SON 12 RESPIRACIONES POR MINUTO.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2. REGULAR O IRREGULAR.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3. RUIDOS RESPIRATORIOS.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EXPLORACIÓN SECUNDARIA</a:t>
            </a:r>
            <a:endParaRPr/>
          </a:p>
        </p:txBody>
      </p:sp>
      <p:sp>
        <p:nvSpPr>
          <p:cNvPr id="155" name="Google Shape;155;p24"/>
          <p:cNvSpPr txBox="1"/>
          <p:nvPr>
            <p:ph idx="1" type="body"/>
          </p:nvPr>
        </p:nvSpPr>
        <p:spPr>
          <a:xfrm>
            <a:off x="457200" y="1628775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CIRCULACIÓN: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1. TOMAR EL PULSO EN LA CARÓTIDA.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2. REGULAR O IRREGULAR.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3. DÉBIL O FUERTE.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4. FRECUENCIA </a:t>
            </a:r>
            <a:endParaRPr/>
          </a:p>
          <a:p>
            <a:pPr indent="-228600" lvl="2" marL="11430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ENTRE 60 Y 100 LATIDOS POR MINUTO.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EXPLORACIÓN SECUNDARIA</a:t>
            </a:r>
            <a:endParaRPr/>
          </a:p>
        </p:txBody>
      </p:sp>
      <p:sp>
        <p:nvSpPr>
          <p:cNvPr id="161" name="Google Shape;161;p25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PIEL: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1. COLOR: ENROJECIDA, PÁLIDA.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2. TEMPERATURA: CALIENTE, FRÍA.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3. HUMEDAD: SECA, SUDORACIÓN.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EXPLORACIÓN SECUNDARIA</a:t>
            </a:r>
            <a:endParaRPr/>
          </a:p>
        </p:txBody>
      </p:sp>
      <p:sp>
        <p:nvSpPr>
          <p:cNvPr id="167" name="Google Shape;167;p26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CUERPO: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1. CABEZA Y CUELLO.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2. TORAX Y ABDOMEN.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3. BRAZOS Y PIERNAS.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SECUENCIA </a:t>
            </a:r>
            <a:r>
              <a:rPr b="0" i="0" lang="en-US" sz="72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PAS</a:t>
            </a:r>
            <a:endParaRPr/>
          </a:p>
        </p:txBody>
      </p:sp>
      <p:sp>
        <p:nvSpPr>
          <p:cNvPr id="173" name="Google Shape;173;p27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4" marL="20574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340"/>
              <a:buFont typeface="Noto Sans Symbols"/>
              <a:buChar char="■"/>
            </a:pPr>
            <a:r>
              <a:rPr b="0" i="0" lang="en-US" sz="36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PROTEGER</a:t>
            </a:r>
            <a:endParaRPr/>
          </a:p>
          <a:p>
            <a:pPr indent="-228600" lvl="4" marL="2057400" rtl="0" algn="l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340"/>
              <a:buFont typeface="Noto Sans Symbols"/>
              <a:buChar char="■"/>
            </a:pPr>
            <a:r>
              <a:rPr b="0" i="0" lang="en-US" sz="36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AVISAR </a:t>
            </a:r>
            <a:endParaRPr/>
          </a:p>
          <a:p>
            <a:pPr indent="-228600" lvl="4" marL="2057400" rtl="0" algn="l">
              <a:lnSpc>
                <a:spcPct val="8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340"/>
              <a:buFont typeface="Noto Sans Symbols"/>
              <a:buChar char="■"/>
            </a:pPr>
            <a:r>
              <a:rPr b="0" i="0" lang="en-US" sz="36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SOCORRER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hlink"/>
              </a:buClr>
              <a:buSzPts val="2210"/>
              <a:buFont typeface="Noto Sans Symbols"/>
              <a:buChar char="■"/>
            </a:pPr>
            <a:r>
              <a:rPr b="0" i="0" lang="en-US" sz="3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El desconcierto y nerviosismo juegan en nuestra contra. Nuestra forma de actuar en los primeros instantes es decisiva.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80"/>
              </a:spcBef>
              <a:spcAft>
                <a:spcPts val="0"/>
              </a:spcAft>
              <a:buClr>
                <a:schemeClr val="hlink"/>
              </a:buClr>
              <a:buSzPts val="2210"/>
              <a:buFont typeface="Noto Sans Symbols"/>
              <a:buChar char="■"/>
            </a:pPr>
            <a:r>
              <a:rPr b="0" i="0" lang="en-US" sz="3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intentes SOCORRER a nadie sin haber PROTEGIDO Y  AVISADO.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8"/>
          <p:cNvSpPr txBox="1"/>
          <p:nvPr>
            <p:ph type="ctrTitle"/>
          </p:nvPr>
        </p:nvSpPr>
        <p:spPr>
          <a:xfrm>
            <a:off x="684212" y="333375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sp>
        <p:nvSpPr>
          <p:cNvPr id="179" name="Google Shape;179;p28"/>
          <p:cNvSpPr txBox="1"/>
          <p:nvPr>
            <p:ph idx="1" type="subTitle"/>
          </p:nvPr>
        </p:nvSpPr>
        <p:spPr>
          <a:xfrm>
            <a:off x="5076825" y="5516562"/>
            <a:ext cx="3159125" cy="1009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GRUPO DOCENTE 061 ARAG</a:t>
            </a:r>
            <a:r>
              <a:rPr b="0" i="0" lang="en-US" sz="2800" u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Ó</a:t>
            </a: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</a:t>
            </a:r>
            <a:endParaRPr/>
          </a:p>
        </p:txBody>
      </p:sp>
      <p:pic>
        <p:nvPicPr>
          <p:cNvPr id="180" name="Google Shape;18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2987" y="5661025"/>
            <a:ext cx="3121025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8"/>
          <p:cNvSpPr txBox="1"/>
          <p:nvPr/>
        </p:nvSpPr>
        <p:spPr>
          <a:xfrm>
            <a:off x="684212" y="2492375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02 PRIMEROS AUXILIOS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PRIMEROS AUXILIOS</a:t>
            </a:r>
            <a:endParaRPr/>
          </a:p>
        </p:txBody>
      </p:sp>
      <p:sp>
        <p:nvSpPr>
          <p:cNvPr id="100" name="Google Shape;100;p15"/>
          <p:cNvSpPr txBox="1"/>
          <p:nvPr>
            <p:ph idx="1" type="body"/>
          </p:nvPr>
        </p:nvSpPr>
        <p:spPr>
          <a:xfrm>
            <a:off x="457200" y="1981200"/>
            <a:ext cx="4033837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PRESTAR ASISTENCIA A UN ACCIDENTADO O A ALGUIEN QUE ENFERMA REPENTINAMENTE.</a:t>
            </a:r>
            <a:endParaRPr/>
          </a:p>
        </p:txBody>
      </p:sp>
      <p:pic>
        <p:nvPicPr>
          <p:cNvPr descr="desmayo" id="101" name="Google Shape;101;p1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3775" y="2328862"/>
            <a:ext cx="3730625" cy="3419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PRIMEROS AUXILIOS</a:t>
            </a:r>
            <a:endParaRPr/>
          </a:p>
        </p:txBody>
      </p:sp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323850" y="1557337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80"/>
              <a:buFont typeface="Noto Sans Symbols"/>
              <a:buChar char="▪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RECONOCER LA NATURALEZA DE LA LESIÓN.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080"/>
              <a:buFont typeface="Noto Sans Symbols"/>
              <a:buChar char="▪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EVALUAR LA GRAVEDAD.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080"/>
              <a:buFont typeface="Noto Sans Symbols"/>
              <a:buChar char="▪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SOLICITAR AYUDA SANITARIA SI PRECISA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2080"/>
              <a:buFont typeface="Noto Sans Symbols"/>
              <a:buChar char="▪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SOPORTE INICIAL ADECUADO.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PRIMEROS AUXILIOS</a:t>
            </a:r>
            <a:endParaRPr/>
          </a:p>
        </p:txBody>
      </p:sp>
      <p:sp>
        <p:nvSpPr>
          <p:cNvPr id="113" name="Google Shape;113;p17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082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 EVOLUCIÓN DE UN PACIENTE CON RIESGO VITAL, DEPENDERÁ, EN GRAN MEDIDA, DE LA PRIMERA ASISTENCIA QUE RECIBA. 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10820" lvl="0" marL="342900" rtl="0" algn="l"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EVALUACIÓN INICIAL</a:t>
            </a:r>
            <a:endParaRPr/>
          </a:p>
        </p:txBody>
      </p:sp>
      <p:sp>
        <p:nvSpPr>
          <p:cNvPr id="119" name="Google Shape;119;p18"/>
          <p:cNvSpPr txBox="1"/>
          <p:nvPr>
            <p:ph idx="1" type="body"/>
          </p:nvPr>
        </p:nvSpPr>
        <p:spPr>
          <a:xfrm>
            <a:off x="468312" y="2276475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CUANDO PRESTAMOS AYUDA A UNA PERSONA ACCIDENTADA O ENFERMA, PODEMOS DETERMINAR SUS LESIONES O ESTADO MEDIANTE UNA EXPLORACIÓN.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EXPLORACIÓN PRIMARIA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EXPLORACIÓN SECUNDARIA</a:t>
            </a:r>
            <a:endParaRPr/>
          </a:p>
          <a:p>
            <a:pPr indent="-210820" lvl="0" marL="342900" rtl="0" algn="l"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EXPLORACIÓN PRIMARIA</a:t>
            </a:r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457200" y="2743200"/>
            <a:ext cx="8229600" cy="3206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 EXPLORACIÓN PRIMARIA NOS SIRVE PARA DETERMINAR Y ASEGURAR LAS FUNCIONES VITALES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EXPLORACIÓN PRIMARIA</a:t>
            </a:r>
            <a:endParaRPr/>
          </a:p>
        </p:txBody>
      </p:sp>
      <p:sp>
        <p:nvSpPr>
          <p:cNvPr id="131" name="Google Shape;131;p20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AutoNum type="arabicPeriod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CONSCIENTE  /INCONSCIENTE.</a:t>
            </a:r>
            <a:endParaRPr/>
          </a:p>
          <a:p>
            <a:pPr indent="-477519" lvl="0" marL="6096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609600" lvl="0" marL="6096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AutoNum type="arabicPeriod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RESPIRA / NO RESPIRA.</a:t>
            </a:r>
            <a:endParaRPr/>
          </a:p>
          <a:p>
            <a:pPr indent="-477519" lvl="0" marL="6096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609600" lvl="0" marL="6096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AutoNum type="arabicPeriod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SIGNOS DE CIRCULACIÓN.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EXPLORACIÓN SECUNDARIA</a:t>
            </a:r>
            <a:endParaRPr/>
          </a:p>
        </p:txBody>
      </p:sp>
      <p:sp>
        <p:nvSpPr>
          <p:cNvPr id="137" name="Google Shape;137;p2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CONSISTE EN REALIZAR UN EXAMEN LO MÁS DETALLADO POSIBLE DEL ESTADO DEL PACIENTE SIGUIENDO UN ORDEN: DE CABEZA A PIES</a:t>
            </a:r>
            <a:endParaRPr/>
          </a:p>
          <a:p>
            <a:pPr indent="-132080" lvl="0" marL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EL OBJETIVO ES DESCUBRIR LESIONES GRAVES QUE PUEDAN COMPROMETER LA VIDA DE LA VICTIMA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EXPLORACIÓN SECUNDARIA</a:t>
            </a:r>
            <a:endParaRPr/>
          </a:p>
        </p:txBody>
      </p:sp>
      <p:sp>
        <p:nvSpPr>
          <p:cNvPr id="143" name="Google Shape;143;p22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NIVEL DE CONCIENCIA: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1. ALERTA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2. ESTÍMULOS VERBALES.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3. ESTÍMULOS DOLOROSOS.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4. INCONSCIENTE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xtura">
  <a:themeElements>
    <a:clrScheme name="Textura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