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6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slide" Target="slides/slide39.xml"/><Relationship Id="rId21" Type="http://schemas.openxmlformats.org/officeDocument/2006/relationships/slide" Target="slides/slide16.xml"/><Relationship Id="rId43" Type="http://schemas.openxmlformats.org/officeDocument/2006/relationships/slide" Target="slides/slide38.xml"/><Relationship Id="rId24" Type="http://schemas.openxmlformats.org/officeDocument/2006/relationships/slide" Target="slides/slide19.xml"/><Relationship Id="rId46" Type="http://schemas.openxmlformats.org/officeDocument/2006/relationships/slide" Target="slides/slide41.xml"/><Relationship Id="rId23" Type="http://schemas.openxmlformats.org/officeDocument/2006/relationships/slide" Target="slides/slide18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47" Type="http://schemas.openxmlformats.org/officeDocument/2006/relationships/slide" Target="slides/slide42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112" name="Google Shape;112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3" name="Google Shape;113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0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190" name="Google Shape;190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1" name="Google Shape;191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2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219" name="Google Shape;219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0" name="Google Shape;220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227" name="Google Shape;227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8" name="Google Shape;228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4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242" name="Google Shape;242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3" name="Google Shape;243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5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250" name="Google Shape;250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1" name="Google Shape;251;p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265" name="Google Shape;265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6" name="Google Shape;266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7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273" name="Google Shape;273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4" name="Google Shape;274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8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288" name="Google Shape;288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9" name="Google Shape;289;p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9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303" name="Google Shape;303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4" name="Google Shape;304;p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122" name="Google Shape;122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3" name="Google Shape;123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1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325" name="Google Shape;325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6" name="Google Shape;326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2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340" name="Google Shape;340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1" name="Google Shape;341;p2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3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348" name="Google Shape;348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9" name="Google Shape;349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5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364" name="Google Shape;364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65" name="Google Shape;365;p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6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371" name="Google Shape;371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2" name="Google Shape;372;p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129" name="Google Shape;129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0" name="Google Shape;130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3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3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6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452" name="Google Shape;452;p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53" name="Google Shape;453;p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3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3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38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469" name="Google Shape;469;p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70" name="Google Shape;470;p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9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488" name="Google Shape;488;p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89" name="Google Shape;489;p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40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496" name="Google Shape;496;p4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7" name="Google Shape;497;p4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41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505" name="Google Shape;505;p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06" name="Google Shape;506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42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515" name="Google Shape;515;p4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16" name="Google Shape;516;p4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5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142" name="Google Shape;142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3" name="Google Shape;143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149" name="Google Shape;149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0" name="Google Shape;150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157" name="Google Shape;157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8" name="Google Shape;158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8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167" name="Google Shape;167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8" name="Google Shape;168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9:notes"/>
          <p:cNvSpPr txBox="1"/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6800" lIns="90000" spcFirstLastPara="1" rIns="90000" wrap="square" tIns="468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  <p:sp>
        <p:nvSpPr>
          <p:cNvPr id="174" name="Google Shape;174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5" name="Google Shape;175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2pPr>
            <a:lvl3pPr lvl="2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4pPr>
            <a:lvl5pPr lvl="4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1" name="Google Shape;21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1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2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87" name="Google Shape;87;p12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8" name="Google Shape;88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3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3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Google Shape;94;p13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5" name="Google Shape;95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4"/>
          <p:cNvSpPr txBox="1"/>
          <p:nvPr>
            <p:ph idx="1" type="body"/>
          </p:nvPr>
        </p:nvSpPr>
        <p:spPr>
          <a:xfrm rot="5400000">
            <a:off x="2530475" y="-30162"/>
            <a:ext cx="4525962" cy="77866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1" name="Google Shape;101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/>
          <p:nvPr>
            <p:ph type="title"/>
          </p:nvPr>
        </p:nvSpPr>
        <p:spPr>
          <a:xfrm rot="5400000">
            <a:off x="4787900" y="2227263"/>
            <a:ext cx="5851525" cy="19462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5"/>
          <p:cNvSpPr txBox="1"/>
          <p:nvPr>
            <p:ph idx="1" type="body"/>
          </p:nvPr>
        </p:nvSpPr>
        <p:spPr>
          <a:xfrm rot="5400000">
            <a:off x="818357" y="356395"/>
            <a:ext cx="5851525" cy="56880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7" name="Google Shape;107;p1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" type="body"/>
          </p:nvPr>
        </p:nvSpPr>
        <p:spPr>
          <a:xfrm>
            <a:off x="900112" y="1600200"/>
            <a:ext cx="778668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>
            <p:ph type="title"/>
          </p:nvPr>
        </p:nvSpPr>
        <p:spPr>
          <a:xfrm>
            <a:off x="2268538" y="274638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" type="body"/>
          </p:nvPr>
        </p:nvSpPr>
        <p:spPr>
          <a:xfrm>
            <a:off x="900113" y="1600200"/>
            <a:ext cx="38163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2" type="body"/>
          </p:nvPr>
        </p:nvSpPr>
        <p:spPr>
          <a:xfrm>
            <a:off x="4868863" y="1600200"/>
            <a:ext cx="381793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" type="body"/>
          </p:nvPr>
        </p:nvSpPr>
        <p:spPr>
          <a:xfrm>
            <a:off x="900113" y="1600200"/>
            <a:ext cx="38163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2" type="body"/>
          </p:nvPr>
        </p:nvSpPr>
        <p:spPr>
          <a:xfrm>
            <a:off x="4868863" y="1600200"/>
            <a:ext cx="381793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objetos y texto" type="objAndTx">
  <p:cSld name="OBJECT_AND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/>
          <p:nvPr>
            <p:ph type="title"/>
          </p:nvPr>
        </p:nvSpPr>
        <p:spPr>
          <a:xfrm>
            <a:off x="2268538" y="274638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" type="body"/>
          </p:nvPr>
        </p:nvSpPr>
        <p:spPr>
          <a:xfrm>
            <a:off x="900113" y="1600200"/>
            <a:ext cx="38163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2" type="body"/>
          </p:nvPr>
        </p:nvSpPr>
        <p:spPr>
          <a:xfrm>
            <a:off x="4868863" y="1600200"/>
            <a:ext cx="381793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4 objetos" type="fourObj">
  <p:cSld name="FOUR_OBJECT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8"/>
          <p:cNvSpPr txBox="1"/>
          <p:nvPr>
            <p:ph type="title"/>
          </p:nvPr>
        </p:nvSpPr>
        <p:spPr>
          <a:xfrm>
            <a:off x="2268538" y="274638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" type="body"/>
          </p:nvPr>
        </p:nvSpPr>
        <p:spPr>
          <a:xfrm>
            <a:off x="900113" y="1600200"/>
            <a:ext cx="3816350" cy="2185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2" type="body"/>
          </p:nvPr>
        </p:nvSpPr>
        <p:spPr>
          <a:xfrm>
            <a:off x="4868863" y="1600200"/>
            <a:ext cx="3817937" cy="2185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8"/>
          <p:cNvSpPr txBox="1"/>
          <p:nvPr>
            <p:ph idx="3" type="body"/>
          </p:nvPr>
        </p:nvSpPr>
        <p:spPr>
          <a:xfrm>
            <a:off x="900113" y="3938588"/>
            <a:ext cx="3816350" cy="2187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8"/>
          <p:cNvSpPr txBox="1"/>
          <p:nvPr>
            <p:ph idx="4" type="body"/>
          </p:nvPr>
        </p:nvSpPr>
        <p:spPr>
          <a:xfrm>
            <a:off x="4868863" y="3938588"/>
            <a:ext cx="3817937" cy="2187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9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67" name="Google Shape;67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0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3" name="Google Shape;73;p10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0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5" name="Google Shape;75;p10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900112" y="1600200"/>
            <a:ext cx="778668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5" name="Google Shape;15;p1"/>
          <p:cNvSpPr txBox="1"/>
          <p:nvPr/>
        </p:nvSpPr>
        <p:spPr>
          <a:xfrm>
            <a:off x="0" y="0"/>
            <a:ext cx="2195512" cy="1196975"/>
          </a:xfrm>
          <a:prstGeom prst="rect">
            <a:avLst/>
          </a:prstGeom>
          <a:solidFill>
            <a:srgbClr val="08407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09600" y="166687"/>
            <a:ext cx="919162" cy="90011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"/>
          <p:cNvSpPr txBox="1"/>
          <p:nvPr/>
        </p:nvSpPr>
        <p:spPr>
          <a:xfrm rot="5400000">
            <a:off x="-2661443" y="3647280"/>
            <a:ext cx="5872162" cy="549275"/>
          </a:xfrm>
          <a:prstGeom prst="rect">
            <a:avLst/>
          </a:prstGeom>
          <a:solidFill>
            <a:srgbClr val="08407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Recomendaciones European Resucitation Council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5.png"/><Relationship Id="rId4" Type="http://schemas.openxmlformats.org/officeDocument/2006/relationships/image" Target="../media/image1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5.png"/><Relationship Id="rId4" Type="http://schemas.openxmlformats.org/officeDocument/2006/relationships/image" Target="../media/image1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1.png"/><Relationship Id="rId4" Type="http://schemas.openxmlformats.org/officeDocument/2006/relationships/image" Target="../media/image23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24.png"/><Relationship Id="rId6" Type="http://schemas.openxmlformats.org/officeDocument/2006/relationships/image" Target="../media/image27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2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6"/>
          <p:cNvSpPr txBox="1"/>
          <p:nvPr>
            <p:ph type="ctrTitle"/>
          </p:nvPr>
        </p:nvSpPr>
        <p:spPr>
          <a:xfrm>
            <a:off x="3419475" y="2130425"/>
            <a:ext cx="5038725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REANIMACIÓN CARDIOPULMONAR</a:t>
            </a:r>
            <a:endParaRPr/>
          </a:p>
        </p:txBody>
      </p:sp>
      <p:sp>
        <p:nvSpPr>
          <p:cNvPr id="116" name="Google Shape;116;p16"/>
          <p:cNvSpPr txBox="1"/>
          <p:nvPr>
            <p:ph idx="1" type="subTitle"/>
          </p:nvPr>
        </p:nvSpPr>
        <p:spPr>
          <a:xfrm>
            <a:off x="4427537" y="5661025"/>
            <a:ext cx="4424362" cy="841375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b="0" i="0" lang="en-US" sz="1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061 ARAGON</a:t>
            </a:r>
            <a:endParaRPr/>
          </a:p>
        </p:txBody>
      </p:sp>
      <p:sp>
        <p:nvSpPr>
          <p:cNvPr id="117" name="Google Shape;117;p16"/>
          <p:cNvSpPr txBox="1"/>
          <p:nvPr/>
        </p:nvSpPr>
        <p:spPr>
          <a:xfrm>
            <a:off x="2195512" y="0"/>
            <a:ext cx="6948487" cy="1196975"/>
          </a:xfrm>
          <a:prstGeom prst="rect">
            <a:avLst/>
          </a:prstGeom>
          <a:solidFill>
            <a:srgbClr val="08407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Consejo Español de Reanimación Cardiopulmonar</a:t>
            </a:r>
            <a:endParaRPr/>
          </a:p>
        </p:txBody>
      </p:sp>
      <p:sp>
        <p:nvSpPr>
          <p:cNvPr id="118" name="Google Shape;118;p16"/>
          <p:cNvSpPr txBox="1"/>
          <p:nvPr/>
        </p:nvSpPr>
        <p:spPr>
          <a:xfrm>
            <a:off x="539750" y="1196975"/>
            <a:ext cx="2016125" cy="56610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9" name="Google Shape;11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19487" y="5949950"/>
            <a:ext cx="3121025" cy="719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5"/>
          <p:cNvSpPr txBox="1"/>
          <p:nvPr>
            <p:ph type="title"/>
          </p:nvPr>
        </p:nvSpPr>
        <p:spPr>
          <a:xfrm>
            <a:off x="2195512" y="30162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¡ASEGURAR LA ASISTENCIA!</a:t>
            </a:r>
            <a:endParaRPr/>
          </a:p>
        </p:txBody>
      </p:sp>
      <p:sp>
        <p:nvSpPr>
          <p:cNvPr id="194" name="Google Shape;194;p25"/>
          <p:cNvSpPr txBox="1"/>
          <p:nvPr>
            <p:ph idx="1" type="body"/>
          </p:nvPr>
        </p:nvSpPr>
        <p:spPr>
          <a:xfrm>
            <a:off x="900112" y="1600200"/>
            <a:ext cx="338455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Escena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Rescatador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Víctima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Espectadores</a:t>
            </a:r>
            <a:endParaRPr/>
          </a:p>
        </p:txBody>
      </p:sp>
      <p:sp>
        <p:nvSpPr>
          <p:cNvPr id="195" name="Google Shape;195;p25"/>
          <p:cNvSpPr txBox="1"/>
          <p:nvPr/>
        </p:nvSpPr>
        <p:spPr>
          <a:xfrm>
            <a:off x="4356100" y="134143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196" name="Google Shape;196;p25"/>
          <p:cNvSpPr txBox="1"/>
          <p:nvPr/>
        </p:nvSpPr>
        <p:spPr>
          <a:xfrm>
            <a:off x="4356100" y="1989137"/>
            <a:ext cx="4176712" cy="576262"/>
          </a:xfrm>
          <a:prstGeom prst="rect">
            <a:avLst/>
          </a:prstGeom>
          <a:solidFill>
            <a:srgbClr val="003366">
              <a:alpha val="57647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197" name="Google Shape;197;p25"/>
          <p:cNvSpPr txBox="1"/>
          <p:nvPr/>
        </p:nvSpPr>
        <p:spPr>
          <a:xfrm>
            <a:off x="4356100" y="3941762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198" name="Google Shape;198;p25"/>
          <p:cNvSpPr txBox="1"/>
          <p:nvPr/>
        </p:nvSpPr>
        <p:spPr>
          <a:xfrm>
            <a:off x="4357687" y="2665412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199" name="Google Shape;199;p25"/>
          <p:cNvSpPr txBox="1"/>
          <p:nvPr/>
        </p:nvSpPr>
        <p:spPr>
          <a:xfrm>
            <a:off x="4356100" y="32845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200" name="Google Shape;200;p25"/>
          <p:cNvSpPr txBox="1"/>
          <p:nvPr/>
        </p:nvSpPr>
        <p:spPr>
          <a:xfrm>
            <a:off x="4356100" y="45815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112/061</a:t>
            </a:r>
            <a:endParaRPr/>
          </a:p>
        </p:txBody>
      </p:sp>
      <p:sp>
        <p:nvSpPr>
          <p:cNvPr id="201" name="Google Shape;201;p25"/>
          <p:cNvSpPr txBox="1"/>
          <p:nvPr/>
        </p:nvSpPr>
        <p:spPr>
          <a:xfrm>
            <a:off x="4356100" y="52292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02" name="Google Shape;202;p25"/>
          <p:cNvSpPr txBox="1"/>
          <p:nvPr/>
        </p:nvSpPr>
        <p:spPr>
          <a:xfrm>
            <a:off x="4356100" y="58769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6"/>
          <p:cNvSpPr txBox="1"/>
          <p:nvPr>
            <p:ph type="title"/>
          </p:nvPr>
        </p:nvSpPr>
        <p:spPr>
          <a:xfrm>
            <a:off x="2195512" y="20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 CONSCIENCIA</a:t>
            </a:r>
            <a:endParaRPr/>
          </a:p>
        </p:txBody>
      </p:sp>
      <p:sp>
        <p:nvSpPr>
          <p:cNvPr id="208" name="Google Shape;208;p26"/>
          <p:cNvSpPr txBox="1"/>
          <p:nvPr/>
        </p:nvSpPr>
        <p:spPr>
          <a:xfrm>
            <a:off x="4356100" y="13414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209" name="Google Shape;209;p26"/>
          <p:cNvSpPr txBox="1"/>
          <p:nvPr/>
        </p:nvSpPr>
        <p:spPr>
          <a:xfrm>
            <a:off x="4356100" y="1989137"/>
            <a:ext cx="4176712" cy="576262"/>
          </a:xfrm>
          <a:prstGeom prst="rect">
            <a:avLst/>
          </a:prstGeom>
          <a:solidFill>
            <a:srgbClr val="003366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210" name="Google Shape;210;p26"/>
          <p:cNvSpPr txBox="1"/>
          <p:nvPr/>
        </p:nvSpPr>
        <p:spPr>
          <a:xfrm>
            <a:off x="4365625" y="3943350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211" name="Google Shape;211;p26"/>
          <p:cNvSpPr txBox="1"/>
          <p:nvPr/>
        </p:nvSpPr>
        <p:spPr>
          <a:xfrm>
            <a:off x="4356100" y="2633662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12" name="Google Shape;212;p26"/>
          <p:cNvSpPr txBox="1"/>
          <p:nvPr/>
        </p:nvSpPr>
        <p:spPr>
          <a:xfrm>
            <a:off x="4356100" y="3289300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213" name="Google Shape;213;p26"/>
          <p:cNvSpPr txBox="1"/>
          <p:nvPr/>
        </p:nvSpPr>
        <p:spPr>
          <a:xfrm>
            <a:off x="4356100" y="45815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112/061</a:t>
            </a:r>
            <a:endParaRPr/>
          </a:p>
        </p:txBody>
      </p:sp>
      <p:sp>
        <p:nvSpPr>
          <p:cNvPr id="214" name="Google Shape;214;p26"/>
          <p:cNvSpPr txBox="1"/>
          <p:nvPr/>
        </p:nvSpPr>
        <p:spPr>
          <a:xfrm>
            <a:off x="4356100" y="52292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15" name="Google Shape;215;p26"/>
          <p:cNvSpPr txBox="1"/>
          <p:nvPr/>
        </p:nvSpPr>
        <p:spPr>
          <a:xfrm>
            <a:off x="4356100" y="58769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216" name="Google Shape;216;p2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4212" y="1700212"/>
            <a:ext cx="3614737" cy="4525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7"/>
          <p:cNvSpPr txBox="1"/>
          <p:nvPr>
            <p:ph type="title"/>
          </p:nvPr>
        </p:nvSpPr>
        <p:spPr>
          <a:xfrm>
            <a:off x="2195512" y="53975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 CONSCIENCIA</a:t>
            </a:r>
            <a:endParaRPr/>
          </a:p>
        </p:txBody>
      </p:sp>
      <p:pic>
        <p:nvPicPr>
          <p:cNvPr id="223" name="Google Shape;223;p2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0125" y="1600200"/>
            <a:ext cx="3614737" cy="4525962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7"/>
          <p:cNvSpPr txBox="1"/>
          <p:nvPr>
            <p:ph idx="1" type="body"/>
          </p:nvPr>
        </p:nvSpPr>
        <p:spPr>
          <a:xfrm>
            <a:off x="4500562" y="1600200"/>
            <a:ext cx="464343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Char char="•"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Sacudir los hombros</a:t>
            </a:r>
            <a:endParaRPr/>
          </a:p>
          <a:p>
            <a:pPr indent="-1651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Char char="•"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¿Qué le ocurre?</a:t>
            </a:r>
            <a:endParaRPr/>
          </a:p>
          <a:p>
            <a:pPr indent="-1651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SI CONTESTA: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- Dejar en la posición que lo encontramos.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- Averiguar que le ocurre. Llamar 112/061 si precisa.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- Reevaluar periódicamente.</a:t>
            </a:r>
            <a:endParaRPr/>
          </a:p>
          <a:p>
            <a:pPr indent="-1905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8"/>
          <p:cNvSpPr txBox="1"/>
          <p:nvPr>
            <p:ph type="title"/>
          </p:nvPr>
        </p:nvSpPr>
        <p:spPr>
          <a:xfrm>
            <a:off x="2195512" y="53975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31" name="Google Shape;231;p28"/>
          <p:cNvSpPr txBox="1"/>
          <p:nvPr/>
        </p:nvSpPr>
        <p:spPr>
          <a:xfrm>
            <a:off x="4356100" y="13414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232" name="Google Shape;232;p28"/>
          <p:cNvSpPr txBox="1"/>
          <p:nvPr/>
        </p:nvSpPr>
        <p:spPr>
          <a:xfrm>
            <a:off x="4356100" y="1989137"/>
            <a:ext cx="4176712" cy="576262"/>
          </a:xfrm>
          <a:prstGeom prst="rect">
            <a:avLst/>
          </a:prstGeom>
          <a:solidFill>
            <a:srgbClr val="003366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233" name="Google Shape;233;p28"/>
          <p:cNvSpPr txBox="1"/>
          <p:nvPr/>
        </p:nvSpPr>
        <p:spPr>
          <a:xfrm>
            <a:off x="4356100" y="39338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234" name="Google Shape;234;p28"/>
          <p:cNvSpPr txBox="1"/>
          <p:nvPr/>
        </p:nvSpPr>
        <p:spPr>
          <a:xfrm>
            <a:off x="4356100" y="2622550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35" name="Google Shape;235;p28"/>
          <p:cNvSpPr txBox="1"/>
          <p:nvPr/>
        </p:nvSpPr>
        <p:spPr>
          <a:xfrm>
            <a:off x="4356100" y="3300412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236" name="Google Shape;236;p28"/>
          <p:cNvSpPr txBox="1"/>
          <p:nvPr/>
        </p:nvSpPr>
        <p:spPr>
          <a:xfrm>
            <a:off x="4356100" y="45815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112/061</a:t>
            </a:r>
            <a:endParaRPr/>
          </a:p>
        </p:txBody>
      </p:sp>
      <p:sp>
        <p:nvSpPr>
          <p:cNvPr id="237" name="Google Shape;237;p28"/>
          <p:cNvSpPr txBox="1"/>
          <p:nvPr/>
        </p:nvSpPr>
        <p:spPr>
          <a:xfrm>
            <a:off x="4356100" y="52292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38" name="Google Shape;238;p28"/>
          <p:cNvSpPr txBox="1"/>
          <p:nvPr/>
        </p:nvSpPr>
        <p:spPr>
          <a:xfrm>
            <a:off x="4356100" y="58769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239" name="Google Shape;239;p2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7087" y="1484312"/>
            <a:ext cx="3114675" cy="4525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9"/>
          <p:cNvSpPr txBox="1"/>
          <p:nvPr>
            <p:ph type="title"/>
          </p:nvPr>
        </p:nvSpPr>
        <p:spPr>
          <a:xfrm>
            <a:off x="2195512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pic>
        <p:nvPicPr>
          <p:cNvPr id="246" name="Google Shape;246;p2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0950" y="1600200"/>
            <a:ext cx="3114675" cy="4525962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9"/>
          <p:cNvSpPr txBox="1"/>
          <p:nvPr>
            <p:ph idx="1" type="body"/>
          </p:nvPr>
        </p:nvSpPr>
        <p:spPr>
          <a:xfrm>
            <a:off x="4427537" y="1600200"/>
            <a:ext cx="446563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0" i="0" sz="36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0" i="0" sz="36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MANIOBRA </a:t>
            </a:r>
            <a:endParaRPr/>
          </a:p>
          <a:p>
            <a:pPr indent="-342900" lvl="0" marL="34290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FRENTE-MENTÓN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0"/>
          <p:cNvSpPr txBox="1"/>
          <p:nvPr>
            <p:ph type="title"/>
          </p:nvPr>
        </p:nvSpPr>
        <p:spPr>
          <a:xfrm>
            <a:off x="2195512" y="44450"/>
            <a:ext cx="68754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254" name="Google Shape;254;p30"/>
          <p:cNvSpPr txBox="1"/>
          <p:nvPr/>
        </p:nvSpPr>
        <p:spPr>
          <a:xfrm>
            <a:off x="4356100" y="13414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255" name="Google Shape;255;p30"/>
          <p:cNvSpPr txBox="1"/>
          <p:nvPr/>
        </p:nvSpPr>
        <p:spPr>
          <a:xfrm>
            <a:off x="4356100" y="1989137"/>
            <a:ext cx="4176712" cy="576262"/>
          </a:xfrm>
          <a:prstGeom prst="rect">
            <a:avLst/>
          </a:prstGeom>
          <a:solidFill>
            <a:srgbClr val="003366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256" name="Google Shape;256;p30"/>
          <p:cNvSpPr txBox="1"/>
          <p:nvPr/>
        </p:nvSpPr>
        <p:spPr>
          <a:xfrm>
            <a:off x="4356100" y="39338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257" name="Google Shape;257;p30"/>
          <p:cNvSpPr txBox="1"/>
          <p:nvPr/>
        </p:nvSpPr>
        <p:spPr>
          <a:xfrm>
            <a:off x="4356100" y="265747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58" name="Google Shape;258;p30"/>
          <p:cNvSpPr txBox="1"/>
          <p:nvPr/>
        </p:nvSpPr>
        <p:spPr>
          <a:xfrm>
            <a:off x="4356100" y="3324225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259" name="Google Shape;259;p30"/>
          <p:cNvSpPr txBox="1"/>
          <p:nvPr/>
        </p:nvSpPr>
        <p:spPr>
          <a:xfrm>
            <a:off x="4356100" y="45815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112/061</a:t>
            </a:r>
            <a:endParaRPr/>
          </a:p>
        </p:txBody>
      </p:sp>
      <p:sp>
        <p:nvSpPr>
          <p:cNvPr id="260" name="Google Shape;260;p30"/>
          <p:cNvSpPr txBox="1"/>
          <p:nvPr/>
        </p:nvSpPr>
        <p:spPr>
          <a:xfrm>
            <a:off x="4356100" y="52292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61" name="Google Shape;261;p30"/>
          <p:cNvSpPr txBox="1"/>
          <p:nvPr/>
        </p:nvSpPr>
        <p:spPr>
          <a:xfrm>
            <a:off x="4356100" y="58769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262" name="Google Shape;262;p3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187" y="2349500"/>
            <a:ext cx="3673475" cy="30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1"/>
          <p:cNvSpPr txBox="1"/>
          <p:nvPr>
            <p:ph type="title"/>
          </p:nvPr>
        </p:nvSpPr>
        <p:spPr>
          <a:xfrm>
            <a:off x="2195512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69" name="Google Shape;269;p31"/>
          <p:cNvSpPr txBox="1"/>
          <p:nvPr>
            <p:ph idx="1" type="body"/>
          </p:nvPr>
        </p:nvSpPr>
        <p:spPr>
          <a:xfrm>
            <a:off x="5076825" y="1600200"/>
            <a:ext cx="381635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Char char="•"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Ver</a:t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Char char="•"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Oir</a:t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Char char="•"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Sentir</a:t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Char char="•"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No emplear más de 10 segundos.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70" name="Google Shape;270;p3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0112" y="2290762"/>
            <a:ext cx="3816350" cy="314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2"/>
          <p:cNvSpPr txBox="1"/>
          <p:nvPr>
            <p:ph type="title"/>
          </p:nvPr>
        </p:nvSpPr>
        <p:spPr>
          <a:xfrm>
            <a:off x="2195512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¡PEDIR AYUDA!</a:t>
            </a:r>
            <a:endParaRPr/>
          </a:p>
        </p:txBody>
      </p:sp>
      <p:sp>
        <p:nvSpPr>
          <p:cNvPr id="277" name="Google Shape;277;p32"/>
          <p:cNvSpPr txBox="1"/>
          <p:nvPr/>
        </p:nvSpPr>
        <p:spPr>
          <a:xfrm>
            <a:off x="4356100" y="13414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278" name="Google Shape;278;p32"/>
          <p:cNvSpPr txBox="1"/>
          <p:nvPr/>
        </p:nvSpPr>
        <p:spPr>
          <a:xfrm>
            <a:off x="4356100" y="1989137"/>
            <a:ext cx="4176712" cy="576262"/>
          </a:xfrm>
          <a:prstGeom prst="rect">
            <a:avLst/>
          </a:prstGeom>
          <a:solidFill>
            <a:srgbClr val="003366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279" name="Google Shape;279;p32"/>
          <p:cNvSpPr txBox="1"/>
          <p:nvPr/>
        </p:nvSpPr>
        <p:spPr>
          <a:xfrm>
            <a:off x="4356100" y="3911600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280" name="Google Shape;280;p32"/>
          <p:cNvSpPr txBox="1"/>
          <p:nvPr/>
        </p:nvSpPr>
        <p:spPr>
          <a:xfrm>
            <a:off x="4356100" y="26368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81" name="Google Shape;281;p32"/>
          <p:cNvSpPr txBox="1"/>
          <p:nvPr/>
        </p:nvSpPr>
        <p:spPr>
          <a:xfrm>
            <a:off x="4356100" y="3306762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282" name="Google Shape;282;p32"/>
          <p:cNvSpPr txBox="1"/>
          <p:nvPr/>
        </p:nvSpPr>
        <p:spPr>
          <a:xfrm>
            <a:off x="4356100" y="45815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112/061</a:t>
            </a:r>
            <a:endParaRPr/>
          </a:p>
        </p:txBody>
      </p:sp>
      <p:sp>
        <p:nvSpPr>
          <p:cNvPr id="283" name="Google Shape;283;p32"/>
          <p:cNvSpPr txBox="1"/>
          <p:nvPr/>
        </p:nvSpPr>
        <p:spPr>
          <a:xfrm>
            <a:off x="4356100" y="52292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84" name="Google Shape;284;p32"/>
          <p:cNvSpPr txBox="1"/>
          <p:nvPr/>
        </p:nvSpPr>
        <p:spPr>
          <a:xfrm>
            <a:off x="4356100" y="58769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285" name="Google Shape;285;p3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750" y="1773237"/>
            <a:ext cx="3816350" cy="431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3"/>
          <p:cNvSpPr txBox="1"/>
          <p:nvPr>
            <p:ph type="title"/>
          </p:nvPr>
        </p:nvSpPr>
        <p:spPr>
          <a:xfrm>
            <a:off x="2195512" y="53975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SERVICIOS DE EMERGENCIAS</a:t>
            </a:r>
            <a:endParaRPr/>
          </a:p>
        </p:txBody>
      </p:sp>
      <p:sp>
        <p:nvSpPr>
          <p:cNvPr id="292" name="Google Shape;292;p33"/>
          <p:cNvSpPr txBox="1"/>
          <p:nvPr/>
        </p:nvSpPr>
        <p:spPr>
          <a:xfrm>
            <a:off x="4356100" y="13414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293" name="Google Shape;293;p33"/>
          <p:cNvSpPr txBox="1"/>
          <p:nvPr/>
        </p:nvSpPr>
        <p:spPr>
          <a:xfrm>
            <a:off x="4356100" y="1989137"/>
            <a:ext cx="4176712" cy="576262"/>
          </a:xfrm>
          <a:prstGeom prst="rect">
            <a:avLst/>
          </a:prstGeom>
          <a:solidFill>
            <a:srgbClr val="003366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294" name="Google Shape;294;p33"/>
          <p:cNvSpPr txBox="1"/>
          <p:nvPr/>
        </p:nvSpPr>
        <p:spPr>
          <a:xfrm>
            <a:off x="4356100" y="39703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295" name="Google Shape;295;p33"/>
          <p:cNvSpPr txBox="1"/>
          <p:nvPr/>
        </p:nvSpPr>
        <p:spPr>
          <a:xfrm>
            <a:off x="4356100" y="2622550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96" name="Google Shape;296;p33"/>
          <p:cNvSpPr txBox="1"/>
          <p:nvPr/>
        </p:nvSpPr>
        <p:spPr>
          <a:xfrm>
            <a:off x="4356100" y="3322637"/>
            <a:ext cx="4176712" cy="577850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297" name="Google Shape;297;p33"/>
          <p:cNvSpPr txBox="1"/>
          <p:nvPr/>
        </p:nvSpPr>
        <p:spPr>
          <a:xfrm>
            <a:off x="4356100" y="4581525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112/061</a:t>
            </a:r>
            <a:endParaRPr/>
          </a:p>
        </p:txBody>
      </p:sp>
      <p:sp>
        <p:nvSpPr>
          <p:cNvPr id="298" name="Google Shape;298;p33"/>
          <p:cNvSpPr txBox="1"/>
          <p:nvPr/>
        </p:nvSpPr>
        <p:spPr>
          <a:xfrm>
            <a:off x="4356100" y="52292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99" name="Google Shape;299;p33"/>
          <p:cNvSpPr txBox="1"/>
          <p:nvPr/>
        </p:nvSpPr>
        <p:spPr>
          <a:xfrm>
            <a:off x="4356100" y="58769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300" name="Google Shape;300;p3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187" y="2265362"/>
            <a:ext cx="3673475" cy="319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4"/>
          <p:cNvSpPr txBox="1"/>
          <p:nvPr>
            <p:ph type="title"/>
          </p:nvPr>
        </p:nvSpPr>
        <p:spPr>
          <a:xfrm>
            <a:off x="2195512" y="44450"/>
            <a:ext cx="68754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307" name="Google Shape;307;p34"/>
          <p:cNvSpPr txBox="1"/>
          <p:nvPr/>
        </p:nvSpPr>
        <p:spPr>
          <a:xfrm>
            <a:off x="4356100" y="13414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308" name="Google Shape;308;p34"/>
          <p:cNvSpPr txBox="1"/>
          <p:nvPr/>
        </p:nvSpPr>
        <p:spPr>
          <a:xfrm>
            <a:off x="4356100" y="1989137"/>
            <a:ext cx="4176712" cy="576262"/>
          </a:xfrm>
          <a:prstGeom prst="rect">
            <a:avLst/>
          </a:prstGeom>
          <a:solidFill>
            <a:srgbClr val="003366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309" name="Google Shape;309;p34"/>
          <p:cNvSpPr txBox="1"/>
          <p:nvPr/>
        </p:nvSpPr>
        <p:spPr>
          <a:xfrm>
            <a:off x="4356100" y="39338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310" name="Google Shape;310;p34"/>
          <p:cNvSpPr txBox="1"/>
          <p:nvPr/>
        </p:nvSpPr>
        <p:spPr>
          <a:xfrm>
            <a:off x="4356100" y="26368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311" name="Google Shape;311;p34"/>
          <p:cNvSpPr txBox="1"/>
          <p:nvPr/>
        </p:nvSpPr>
        <p:spPr>
          <a:xfrm>
            <a:off x="4356100" y="32861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312" name="Google Shape;312;p34"/>
          <p:cNvSpPr txBox="1"/>
          <p:nvPr/>
        </p:nvSpPr>
        <p:spPr>
          <a:xfrm>
            <a:off x="4356100" y="45815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112/061</a:t>
            </a:r>
            <a:endParaRPr/>
          </a:p>
        </p:txBody>
      </p:sp>
      <p:sp>
        <p:nvSpPr>
          <p:cNvPr id="313" name="Google Shape;313;p34"/>
          <p:cNvSpPr txBox="1"/>
          <p:nvPr/>
        </p:nvSpPr>
        <p:spPr>
          <a:xfrm>
            <a:off x="4356100" y="5229225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314" name="Google Shape;314;p34"/>
          <p:cNvSpPr txBox="1"/>
          <p:nvPr/>
        </p:nvSpPr>
        <p:spPr>
          <a:xfrm>
            <a:off x="4356100" y="58769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315" name="Google Shape;315;p3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4725" y="1600200"/>
            <a:ext cx="2946400" cy="4525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/>
          <p:nvPr>
            <p:ph type="title"/>
          </p:nvPr>
        </p:nvSpPr>
        <p:spPr>
          <a:xfrm>
            <a:off x="2195512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CONCEPTOS</a:t>
            </a:r>
            <a:endParaRPr/>
          </a:p>
        </p:txBody>
      </p:sp>
      <p:sp>
        <p:nvSpPr>
          <p:cNvPr id="126" name="Google Shape;126;p17"/>
          <p:cNvSpPr txBox="1"/>
          <p:nvPr>
            <p:ph idx="1" type="body"/>
          </p:nvPr>
        </p:nvSpPr>
        <p:spPr>
          <a:xfrm>
            <a:off x="684212" y="1628775"/>
            <a:ext cx="87122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PARADA CARDIORRESPIRATORIA (PCR)</a:t>
            </a:r>
            <a:endParaRPr/>
          </a:p>
          <a:p>
            <a:pPr indent="-1397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 Interrupción brusca, inesperada y reversible de la circulación y respiración espontáneas”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5"/>
          <p:cNvSpPr txBox="1"/>
          <p:nvPr>
            <p:ph type="title"/>
          </p:nvPr>
        </p:nvSpPr>
        <p:spPr>
          <a:xfrm>
            <a:off x="2195512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321" name="Google Shape;321;p35"/>
          <p:cNvSpPr txBox="1"/>
          <p:nvPr>
            <p:ph idx="1" type="body"/>
          </p:nvPr>
        </p:nvSpPr>
        <p:spPr>
          <a:xfrm>
            <a:off x="4868862" y="1600200"/>
            <a:ext cx="427513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Char char="•"/>
            </a:pP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Poner el talón de una mano en el centro del pecho.</a:t>
            </a:r>
            <a:endParaRPr/>
          </a:p>
          <a:p>
            <a:pPr indent="-215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Char char="•"/>
            </a:pP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Colocar el talón de la otra mano sobre la primera y entrecruzar los dedos.</a:t>
            </a:r>
            <a:endParaRPr/>
          </a:p>
          <a:p>
            <a:pPr indent="-215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Char char="•"/>
            </a:pP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Presionar el torax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-  Frec. 100 – 120 min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-  Profundidad 5 cm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-  Igual compresión:relajación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Char char="•"/>
            </a:pP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Si es posible cambiar de reanimador cada 2 minutos.</a:t>
            </a:r>
            <a:endParaRPr/>
          </a:p>
          <a:p>
            <a:pPr indent="-215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22" name="Google Shape;322;p3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0112" y="1819275"/>
            <a:ext cx="3816350" cy="4086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6"/>
          <p:cNvSpPr txBox="1"/>
          <p:nvPr>
            <p:ph type="title"/>
          </p:nvPr>
        </p:nvSpPr>
        <p:spPr>
          <a:xfrm>
            <a:off x="2195512" y="44450"/>
            <a:ext cx="68754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sp>
        <p:nvSpPr>
          <p:cNvPr id="329" name="Google Shape;329;p36"/>
          <p:cNvSpPr txBox="1"/>
          <p:nvPr/>
        </p:nvSpPr>
        <p:spPr>
          <a:xfrm>
            <a:off x="4356100" y="13414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330" name="Google Shape;330;p36"/>
          <p:cNvSpPr txBox="1"/>
          <p:nvPr/>
        </p:nvSpPr>
        <p:spPr>
          <a:xfrm>
            <a:off x="4356100" y="1989137"/>
            <a:ext cx="4176712" cy="576262"/>
          </a:xfrm>
          <a:prstGeom prst="rect">
            <a:avLst/>
          </a:prstGeom>
          <a:solidFill>
            <a:srgbClr val="003366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331" name="Google Shape;331;p36"/>
          <p:cNvSpPr txBox="1"/>
          <p:nvPr/>
        </p:nvSpPr>
        <p:spPr>
          <a:xfrm>
            <a:off x="4356100" y="39322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332" name="Google Shape;332;p36"/>
          <p:cNvSpPr txBox="1"/>
          <p:nvPr/>
        </p:nvSpPr>
        <p:spPr>
          <a:xfrm>
            <a:off x="4356100" y="26368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333" name="Google Shape;333;p36"/>
          <p:cNvSpPr txBox="1"/>
          <p:nvPr/>
        </p:nvSpPr>
        <p:spPr>
          <a:xfrm>
            <a:off x="4356100" y="329723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334" name="Google Shape;334;p36"/>
          <p:cNvSpPr txBox="1"/>
          <p:nvPr/>
        </p:nvSpPr>
        <p:spPr>
          <a:xfrm>
            <a:off x="4356100" y="45815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112/061</a:t>
            </a:r>
            <a:endParaRPr/>
          </a:p>
        </p:txBody>
      </p:sp>
      <p:sp>
        <p:nvSpPr>
          <p:cNvPr id="335" name="Google Shape;335;p36"/>
          <p:cNvSpPr txBox="1"/>
          <p:nvPr/>
        </p:nvSpPr>
        <p:spPr>
          <a:xfrm>
            <a:off x="4356100" y="52292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336" name="Google Shape;336;p36"/>
          <p:cNvSpPr txBox="1"/>
          <p:nvPr/>
        </p:nvSpPr>
        <p:spPr>
          <a:xfrm>
            <a:off x="4356100" y="5876925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337" name="Google Shape;337;p3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187" y="2508250"/>
            <a:ext cx="3673475" cy="2709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7"/>
          <p:cNvSpPr txBox="1"/>
          <p:nvPr>
            <p:ph type="title"/>
          </p:nvPr>
        </p:nvSpPr>
        <p:spPr>
          <a:xfrm>
            <a:off x="2195512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344" name="Google Shape;344;p3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0112" y="2455862"/>
            <a:ext cx="3816350" cy="2814637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7"/>
          <p:cNvSpPr txBox="1"/>
          <p:nvPr>
            <p:ph idx="1" type="body"/>
          </p:nvPr>
        </p:nvSpPr>
        <p:spPr>
          <a:xfrm>
            <a:off x="4868862" y="1600200"/>
            <a:ext cx="4275137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Maniobra frente-mentón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Pinzar la nariz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Inspirar profundamente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Rodear con los labios la boca del paciente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Insuflar hasta que se eleve el torax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Emplear 1 segundo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Dejar que el torax se relaje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Repetir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No perder más de 10 seg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8"/>
          <p:cNvSpPr txBox="1"/>
          <p:nvPr>
            <p:ph type="title"/>
          </p:nvPr>
        </p:nvSpPr>
        <p:spPr>
          <a:xfrm>
            <a:off x="2195512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CONTINUAR RCP</a:t>
            </a:r>
            <a:endParaRPr/>
          </a:p>
        </p:txBody>
      </p:sp>
      <p:pic>
        <p:nvPicPr>
          <p:cNvPr id="352" name="Google Shape;352;p3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0112" y="1819275"/>
            <a:ext cx="3816350" cy="319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38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9337" y="1916112"/>
            <a:ext cx="3890962" cy="310515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38"/>
          <p:cNvSpPr txBox="1"/>
          <p:nvPr/>
        </p:nvSpPr>
        <p:spPr>
          <a:xfrm>
            <a:off x="2124075" y="5373687"/>
            <a:ext cx="1368425" cy="7191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/>
          </a:p>
        </p:txBody>
      </p:sp>
      <p:sp>
        <p:nvSpPr>
          <p:cNvPr id="355" name="Google Shape;355;p38"/>
          <p:cNvSpPr txBox="1"/>
          <p:nvPr/>
        </p:nvSpPr>
        <p:spPr>
          <a:xfrm>
            <a:off x="6372225" y="5373687"/>
            <a:ext cx="1223962" cy="720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9"/>
          <p:cNvSpPr txBox="1"/>
          <p:nvPr>
            <p:ph type="title"/>
          </p:nvPr>
        </p:nvSpPr>
        <p:spPr>
          <a:xfrm>
            <a:off x="2195512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HASTA CUANDO RCP??</a:t>
            </a:r>
            <a:endParaRPr/>
          </a:p>
        </p:txBody>
      </p:sp>
      <p:sp>
        <p:nvSpPr>
          <p:cNvPr id="361" name="Google Shape;361;p39"/>
          <p:cNvSpPr txBox="1"/>
          <p:nvPr>
            <p:ph idx="1" type="body"/>
          </p:nvPr>
        </p:nvSpPr>
        <p:spPr>
          <a:xfrm>
            <a:off x="900112" y="1600200"/>
            <a:ext cx="778668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-</a:t>
            </a: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Paciente se recupere.</a:t>
            </a:r>
            <a:endParaRPr/>
          </a:p>
          <a:p>
            <a:pPr indent="-1143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1" i="0" sz="36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		-Llegue ayuda.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1" i="0" sz="36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		-Rescatador agotado.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1" i="0" sz="36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		-Decida médico.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1" i="0" sz="3600" u="none">
              <a:solidFill>
                <a:srgbClr val="002F5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14300" lvl="0" marL="342900" rtl="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1" i="0" sz="3600" u="none">
              <a:solidFill>
                <a:srgbClr val="002F5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0"/>
          <p:cNvSpPr txBox="1"/>
          <p:nvPr>
            <p:ph type="title"/>
          </p:nvPr>
        </p:nvSpPr>
        <p:spPr>
          <a:xfrm>
            <a:off x="1763712" y="2698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RECOPILACIÓN</a:t>
            </a:r>
            <a:endParaRPr/>
          </a:p>
        </p:txBody>
      </p:sp>
      <p:pic>
        <p:nvPicPr>
          <p:cNvPr id="368" name="Google Shape;368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6600" y="981075"/>
            <a:ext cx="3162300" cy="573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41"/>
          <p:cNvSpPr txBox="1"/>
          <p:nvPr/>
        </p:nvSpPr>
        <p:spPr>
          <a:xfrm>
            <a:off x="1547812" y="1628775"/>
            <a:ext cx="6945312" cy="3049587"/>
          </a:xfrm>
          <a:prstGeom prst="rect">
            <a:avLst/>
          </a:prstGeom>
          <a:noFill/>
          <a:ln>
            <a:noFill/>
          </a:ln>
        </p:spPr>
        <p:txBody>
          <a:bodyPr anchorCtr="0" anchor="t" bIns="46800" lIns="90000" spcFirstLastPara="1" rIns="90000" wrap="square" tIns="468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800"/>
              <a:buFont typeface="Comic Sans MS"/>
              <a:buNone/>
            </a:pPr>
            <a:r>
              <a:rPr b="1" i="0" lang="en-US" sz="4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DESFIBRILACIÓN EXTERNA SEMIAUTOMÁTICA (DESA)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42"/>
          <p:cNvSpPr txBox="1"/>
          <p:nvPr>
            <p:ph type="title"/>
          </p:nvPr>
        </p:nvSpPr>
        <p:spPr>
          <a:xfrm>
            <a:off x="2195512" y="53975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DESFIBRILACIÓN</a:t>
            </a:r>
            <a:endParaRPr/>
          </a:p>
        </p:txBody>
      </p:sp>
      <p:pic>
        <p:nvPicPr>
          <p:cNvPr id="380" name="Google Shape;380;p4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21250" y="1600200"/>
            <a:ext cx="3713162" cy="4525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42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71550" y="1844675"/>
            <a:ext cx="3629025" cy="229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43"/>
          <p:cNvSpPr txBox="1"/>
          <p:nvPr/>
        </p:nvSpPr>
        <p:spPr>
          <a:xfrm>
            <a:off x="2484437" y="404812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387" name="Google Shape;387;p43"/>
          <p:cNvSpPr txBox="1"/>
          <p:nvPr/>
        </p:nvSpPr>
        <p:spPr>
          <a:xfrm>
            <a:off x="2484437" y="1052512"/>
            <a:ext cx="4176712" cy="576262"/>
          </a:xfrm>
          <a:prstGeom prst="rect">
            <a:avLst/>
          </a:prstGeom>
          <a:solidFill>
            <a:srgbClr val="003366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388" name="Google Shape;388;p43"/>
          <p:cNvSpPr txBox="1"/>
          <p:nvPr/>
        </p:nvSpPr>
        <p:spPr>
          <a:xfrm>
            <a:off x="2484437" y="303688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389" name="Google Shape;389;p43"/>
          <p:cNvSpPr txBox="1"/>
          <p:nvPr/>
        </p:nvSpPr>
        <p:spPr>
          <a:xfrm>
            <a:off x="2484437" y="173672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390" name="Google Shape;390;p43"/>
          <p:cNvSpPr txBox="1"/>
          <p:nvPr/>
        </p:nvSpPr>
        <p:spPr>
          <a:xfrm>
            <a:off x="2484437" y="2428875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391" name="Google Shape;391;p43"/>
          <p:cNvSpPr txBox="1"/>
          <p:nvPr/>
        </p:nvSpPr>
        <p:spPr>
          <a:xfrm>
            <a:off x="2484437" y="3644900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112/061</a:t>
            </a:r>
            <a:endParaRPr/>
          </a:p>
        </p:txBody>
      </p:sp>
      <p:sp>
        <p:nvSpPr>
          <p:cNvPr id="392" name="Google Shape;392;p43"/>
          <p:cNvSpPr txBox="1"/>
          <p:nvPr/>
        </p:nvSpPr>
        <p:spPr>
          <a:xfrm>
            <a:off x="2484437" y="4292600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393" name="Google Shape;393;p43"/>
          <p:cNvSpPr txBox="1"/>
          <p:nvPr/>
        </p:nvSpPr>
        <p:spPr>
          <a:xfrm>
            <a:off x="2484437" y="4941887"/>
            <a:ext cx="4176712" cy="576262"/>
          </a:xfrm>
          <a:prstGeom prst="rect">
            <a:avLst/>
          </a:prstGeom>
          <a:solidFill>
            <a:srgbClr val="002F5E">
              <a:alpha val="49803"/>
            </a:srgb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sp>
        <p:nvSpPr>
          <p:cNvPr id="394" name="Google Shape;394;p43"/>
          <p:cNvSpPr txBox="1"/>
          <p:nvPr/>
        </p:nvSpPr>
        <p:spPr>
          <a:xfrm>
            <a:off x="2484437" y="558958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ENCENDER DESA</a:t>
            </a:r>
            <a:endParaRPr/>
          </a:p>
        </p:txBody>
      </p:sp>
      <p:sp>
        <p:nvSpPr>
          <p:cNvPr id="395" name="Google Shape;395;p43"/>
          <p:cNvSpPr txBox="1"/>
          <p:nvPr/>
        </p:nvSpPr>
        <p:spPr>
          <a:xfrm>
            <a:off x="2484437" y="628173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SEGUIR LAS INDICACIONES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4"/>
          <p:cNvSpPr txBox="1"/>
          <p:nvPr>
            <p:ph type="title"/>
          </p:nvPr>
        </p:nvSpPr>
        <p:spPr>
          <a:xfrm>
            <a:off x="2195512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ENCENDER EL DESA</a:t>
            </a:r>
            <a:endParaRPr/>
          </a:p>
        </p:txBody>
      </p:sp>
      <p:sp>
        <p:nvSpPr>
          <p:cNvPr id="401" name="Google Shape;401;p44"/>
          <p:cNvSpPr txBox="1"/>
          <p:nvPr>
            <p:ph idx="1" type="body"/>
          </p:nvPr>
        </p:nvSpPr>
        <p:spPr>
          <a:xfrm>
            <a:off x="4868862" y="1600200"/>
            <a:ext cx="381793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651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651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Char char="•"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Algunos DESA se encienden automáticamente al levantar la tapa</a:t>
            </a:r>
            <a:endParaRPr/>
          </a:p>
        </p:txBody>
      </p:sp>
      <p:pic>
        <p:nvPicPr>
          <p:cNvPr id="402" name="Google Shape;402;p4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11287" y="2436812"/>
            <a:ext cx="2792412" cy="2852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8"/>
          <p:cNvSpPr txBox="1"/>
          <p:nvPr>
            <p:ph type="title"/>
          </p:nvPr>
        </p:nvSpPr>
        <p:spPr>
          <a:xfrm>
            <a:off x="2195512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CONCEPTOS</a:t>
            </a:r>
            <a:endParaRPr/>
          </a:p>
        </p:txBody>
      </p:sp>
      <p:sp>
        <p:nvSpPr>
          <p:cNvPr id="133" name="Google Shape;133;p18"/>
          <p:cNvSpPr txBox="1"/>
          <p:nvPr>
            <p:ph idx="1" type="body"/>
          </p:nvPr>
        </p:nvSpPr>
        <p:spPr>
          <a:xfrm>
            <a:off x="684212" y="1628775"/>
            <a:ext cx="845978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RESUCITACIÓN CARDIOPULMONAR (RCP)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 Conjunto de maniobras </a:t>
            </a:r>
            <a:r>
              <a:rPr b="0" i="0" lang="en-US" sz="28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estandarizadas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de aplicación </a:t>
            </a:r>
            <a:r>
              <a:rPr b="0" i="0" lang="en-US" sz="28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secuencial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encaminadas a revertir el estado de PCR, </a:t>
            </a:r>
            <a:r>
              <a:rPr b="0" i="0" lang="en-US" sz="28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sustituyendo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la circulación y respiración espontáneas e intentando su recuperación, con posibilidades razonables de </a:t>
            </a:r>
            <a:r>
              <a:rPr b="0" i="0" lang="en-US" sz="28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recuperar las funciones cerebrales superiores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”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45"/>
          <p:cNvSpPr txBox="1"/>
          <p:nvPr>
            <p:ph type="title"/>
          </p:nvPr>
        </p:nvSpPr>
        <p:spPr>
          <a:xfrm>
            <a:off x="2268537" y="44450"/>
            <a:ext cx="64166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COLOCAR LOS PARCHES</a:t>
            </a:r>
            <a:endParaRPr/>
          </a:p>
        </p:txBody>
      </p:sp>
      <p:pic>
        <p:nvPicPr>
          <p:cNvPr id="408" name="Google Shape;408;p4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0112" y="1992312"/>
            <a:ext cx="3816350" cy="3741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45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68862" y="1603375"/>
            <a:ext cx="3817937" cy="4519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46"/>
          <p:cNvSpPr txBox="1"/>
          <p:nvPr>
            <p:ph type="title"/>
          </p:nvPr>
        </p:nvSpPr>
        <p:spPr>
          <a:xfrm>
            <a:off x="2195512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ANALIZANDO EL RITMO</a:t>
            </a:r>
            <a:b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¡ NO TOQUE AL PACIENTE!</a:t>
            </a:r>
            <a:endParaRPr/>
          </a:p>
        </p:txBody>
      </p:sp>
      <p:pic>
        <p:nvPicPr>
          <p:cNvPr id="415" name="Google Shape;415;p4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55912" y="1600200"/>
            <a:ext cx="3875087" cy="4525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7"/>
          <p:cNvSpPr txBox="1"/>
          <p:nvPr>
            <p:ph type="title"/>
          </p:nvPr>
        </p:nvSpPr>
        <p:spPr>
          <a:xfrm>
            <a:off x="2268537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DESCARGA ACONSEJADA</a:t>
            </a:r>
            <a:endParaRPr/>
          </a:p>
        </p:txBody>
      </p:sp>
      <p:sp>
        <p:nvSpPr>
          <p:cNvPr id="421" name="Google Shape;421;p47"/>
          <p:cNvSpPr txBox="1"/>
          <p:nvPr>
            <p:ph idx="1" type="body"/>
          </p:nvPr>
        </p:nvSpPr>
        <p:spPr>
          <a:xfrm>
            <a:off x="4868862" y="1600200"/>
            <a:ext cx="381793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651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Char char="•"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MANTENERSE APARTADOS</a:t>
            </a:r>
            <a:endParaRPr/>
          </a:p>
          <a:p>
            <a:pPr indent="-1651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Char char="•"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LIBERAR LA DESCARGA</a:t>
            </a:r>
            <a:endParaRPr/>
          </a:p>
        </p:txBody>
      </p:sp>
      <p:pic>
        <p:nvPicPr>
          <p:cNvPr id="422" name="Google Shape;422;p4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0912" y="1600200"/>
            <a:ext cx="3713162" cy="4525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8"/>
          <p:cNvSpPr txBox="1"/>
          <p:nvPr>
            <p:ph type="title"/>
          </p:nvPr>
        </p:nvSpPr>
        <p:spPr>
          <a:xfrm>
            <a:off x="2286000" y="152400"/>
            <a:ext cx="6418262" cy="777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b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DESCARGA LIBERADA</a:t>
            </a:r>
            <a:br>
              <a:rPr b="1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/>
          </a:p>
        </p:txBody>
      </p:sp>
      <p:pic>
        <p:nvPicPr>
          <p:cNvPr id="428" name="Google Shape;428;p4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1550" y="1484312"/>
            <a:ext cx="2946400" cy="4525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48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6462" y="3644900"/>
            <a:ext cx="3817937" cy="2282825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48"/>
          <p:cNvSpPr txBox="1"/>
          <p:nvPr/>
        </p:nvSpPr>
        <p:spPr>
          <a:xfrm>
            <a:off x="2339975" y="5876925"/>
            <a:ext cx="1511300" cy="620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/>
          </a:p>
        </p:txBody>
      </p:sp>
      <p:sp>
        <p:nvSpPr>
          <p:cNvPr id="431" name="Google Shape;431;p48"/>
          <p:cNvSpPr txBox="1"/>
          <p:nvPr/>
        </p:nvSpPr>
        <p:spPr>
          <a:xfrm>
            <a:off x="6011862" y="5876925"/>
            <a:ext cx="1223962" cy="765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432" name="Google Shape;432;p48"/>
          <p:cNvSpPr txBox="1"/>
          <p:nvPr/>
        </p:nvSpPr>
        <p:spPr>
          <a:xfrm>
            <a:off x="3419475" y="1484312"/>
            <a:ext cx="5545137" cy="9540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SEGUIR LAS INSTRUCCIONES DEL DESA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49"/>
          <p:cNvSpPr txBox="1"/>
          <p:nvPr>
            <p:ph type="title"/>
          </p:nvPr>
        </p:nvSpPr>
        <p:spPr>
          <a:xfrm>
            <a:off x="2195512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DESCARGA NO INDICADA</a:t>
            </a:r>
            <a:endParaRPr/>
          </a:p>
        </p:txBody>
      </p:sp>
      <p:pic>
        <p:nvPicPr>
          <p:cNvPr id="438" name="Google Shape;438;p4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1550" y="1484312"/>
            <a:ext cx="2946400" cy="4525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49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6462" y="3644900"/>
            <a:ext cx="3817937" cy="2282825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p49"/>
          <p:cNvSpPr txBox="1"/>
          <p:nvPr/>
        </p:nvSpPr>
        <p:spPr>
          <a:xfrm>
            <a:off x="2339975" y="5949950"/>
            <a:ext cx="1511300" cy="6207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30</a:t>
            </a:r>
            <a:endParaRPr/>
          </a:p>
        </p:txBody>
      </p:sp>
      <p:sp>
        <p:nvSpPr>
          <p:cNvPr id="441" name="Google Shape;441;p49"/>
          <p:cNvSpPr txBox="1"/>
          <p:nvPr/>
        </p:nvSpPr>
        <p:spPr>
          <a:xfrm>
            <a:off x="5219700" y="5876925"/>
            <a:ext cx="1223962" cy="765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/>
          </a:p>
        </p:txBody>
      </p:sp>
      <p:sp>
        <p:nvSpPr>
          <p:cNvPr id="442" name="Google Shape;442;p49"/>
          <p:cNvSpPr txBox="1"/>
          <p:nvPr/>
        </p:nvSpPr>
        <p:spPr>
          <a:xfrm>
            <a:off x="3348037" y="1462087"/>
            <a:ext cx="5545137" cy="9540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SEGUIR LAS INSTRUCCIONES DEL DESA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7" name="Google Shape;447;p5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949" l="0" r="0" t="30563"/>
          <a:stretch/>
        </p:blipFill>
        <p:spPr>
          <a:xfrm>
            <a:off x="3203575" y="1268412"/>
            <a:ext cx="5713412" cy="48974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s" id="448" name="Google Shape;448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5337" y="2349500"/>
            <a:ext cx="2571750" cy="1781175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50"/>
          <p:cNvSpPr txBox="1"/>
          <p:nvPr>
            <p:ph type="title"/>
          </p:nvPr>
        </p:nvSpPr>
        <p:spPr>
          <a:xfrm>
            <a:off x="2268537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ALGORITMO DESA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51"/>
          <p:cNvSpPr txBox="1"/>
          <p:nvPr>
            <p:ph type="title"/>
          </p:nvPr>
        </p:nvSpPr>
        <p:spPr>
          <a:xfrm>
            <a:off x="2268537" y="1382712"/>
            <a:ext cx="6418262" cy="2722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1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SI LA VÍCTIMA COMIENZA A RESPIRAR CON NORMALIDAD PONERLA EN POSICIÓN LATERAL DE SEGURIDAD</a:t>
            </a:r>
            <a:endParaRPr/>
          </a:p>
        </p:txBody>
      </p:sp>
      <p:pic>
        <p:nvPicPr>
          <p:cNvPr id="456" name="Google Shape;456;p5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3712" y="4292600"/>
            <a:ext cx="5997575" cy="1841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51"/>
          <p:cNvSpPr txBox="1"/>
          <p:nvPr/>
        </p:nvSpPr>
        <p:spPr>
          <a:xfrm>
            <a:off x="2268537" y="53975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POSICIÓN LATERAL DE SEGURIDAD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52"/>
          <p:cNvSpPr txBox="1"/>
          <p:nvPr>
            <p:ph type="title"/>
          </p:nvPr>
        </p:nvSpPr>
        <p:spPr>
          <a:xfrm>
            <a:off x="2268537" y="4445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POSICIÓN LATERAL DE SEGURIDAD</a:t>
            </a:r>
            <a:endParaRPr/>
          </a:p>
        </p:txBody>
      </p:sp>
      <p:pic>
        <p:nvPicPr>
          <p:cNvPr id="463" name="Google Shape;463;p5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81125" y="1600200"/>
            <a:ext cx="2852737" cy="218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52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84787" y="1600200"/>
            <a:ext cx="2986087" cy="218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52"/>
          <p:cNvPicPr preferRelativeResize="0"/>
          <p:nvPr>
            <p:ph idx="3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11300" y="3938587"/>
            <a:ext cx="2593975" cy="218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52"/>
          <p:cNvPicPr preferRelativeResize="0"/>
          <p:nvPr>
            <p:ph idx="4" type="body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68862" y="4483100"/>
            <a:ext cx="3817937" cy="1096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53"/>
          <p:cNvSpPr txBox="1"/>
          <p:nvPr>
            <p:ph idx="4294967295" type="title"/>
          </p:nvPr>
        </p:nvSpPr>
        <p:spPr>
          <a:xfrm>
            <a:off x="2185987" y="53975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OVACE (Obstrucción Vía Aérea por Cuerpo Extraño)</a:t>
            </a:r>
            <a:endParaRPr/>
          </a:p>
        </p:txBody>
      </p:sp>
      <p:sp>
        <p:nvSpPr>
          <p:cNvPr id="473" name="Google Shape;473;p53"/>
          <p:cNvSpPr txBox="1"/>
          <p:nvPr/>
        </p:nvSpPr>
        <p:spPr>
          <a:xfrm>
            <a:off x="3059112" y="1773237"/>
            <a:ext cx="3311525" cy="576262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Averiguar gravedad</a:t>
            </a:r>
            <a:endParaRPr/>
          </a:p>
        </p:txBody>
      </p:sp>
      <p:sp>
        <p:nvSpPr>
          <p:cNvPr id="474" name="Google Shape;474;p53"/>
          <p:cNvSpPr txBox="1"/>
          <p:nvPr/>
        </p:nvSpPr>
        <p:spPr>
          <a:xfrm>
            <a:off x="5148262" y="2997200"/>
            <a:ext cx="3671887" cy="914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1800"/>
              <a:buFont typeface="Comic Sans MS"/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Obstrucción ligera de la vía aérea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(tos efectiva)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75" name="Google Shape;475;p53"/>
          <p:cNvSpPr txBox="1"/>
          <p:nvPr/>
        </p:nvSpPr>
        <p:spPr>
          <a:xfrm>
            <a:off x="827087" y="2997200"/>
            <a:ext cx="3744912" cy="914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Obstrucción severa de la vía aérea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(tos inefectiva)</a:t>
            </a:r>
            <a:endParaRPr/>
          </a:p>
        </p:txBody>
      </p:sp>
      <p:sp>
        <p:nvSpPr>
          <p:cNvPr id="476" name="Google Shape;476;p53"/>
          <p:cNvSpPr txBox="1"/>
          <p:nvPr/>
        </p:nvSpPr>
        <p:spPr>
          <a:xfrm>
            <a:off x="6443662" y="4797425"/>
            <a:ext cx="2160587" cy="914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Animar a toser</a:t>
            </a:r>
            <a:endParaRPr/>
          </a:p>
        </p:txBody>
      </p:sp>
      <p:sp>
        <p:nvSpPr>
          <p:cNvPr id="477" name="Google Shape;477;p53"/>
          <p:cNvSpPr txBox="1"/>
          <p:nvPr/>
        </p:nvSpPr>
        <p:spPr>
          <a:xfrm>
            <a:off x="3132137" y="4797425"/>
            <a:ext cx="3024187" cy="1295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CONSCIENTE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golpes interescapulares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compresiones abdominales</a:t>
            </a:r>
            <a:endParaRPr/>
          </a:p>
        </p:txBody>
      </p:sp>
      <p:sp>
        <p:nvSpPr>
          <p:cNvPr id="478" name="Google Shape;478;p53"/>
          <p:cNvSpPr txBox="1"/>
          <p:nvPr/>
        </p:nvSpPr>
        <p:spPr>
          <a:xfrm>
            <a:off x="611187" y="4797425"/>
            <a:ext cx="2376487" cy="914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INCONSCIENTE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Iniciar RCP</a:t>
            </a:r>
            <a:endParaRPr/>
          </a:p>
        </p:txBody>
      </p:sp>
      <p:cxnSp>
        <p:nvCxnSpPr>
          <p:cNvPr id="479" name="Google Shape;479;p53"/>
          <p:cNvCxnSpPr/>
          <p:nvPr/>
        </p:nvCxnSpPr>
        <p:spPr>
          <a:xfrm>
            <a:off x="1547812" y="3933825"/>
            <a:ext cx="0" cy="863600"/>
          </a:xfrm>
          <a:prstGeom prst="straightConnector1">
            <a:avLst/>
          </a:prstGeom>
          <a:noFill/>
          <a:ln cap="flat" cmpd="sng" w="63500">
            <a:solidFill>
              <a:srgbClr val="002F5E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480" name="Google Shape;480;p53"/>
          <p:cNvCxnSpPr/>
          <p:nvPr/>
        </p:nvCxnSpPr>
        <p:spPr>
          <a:xfrm>
            <a:off x="4140200" y="3933825"/>
            <a:ext cx="0" cy="863600"/>
          </a:xfrm>
          <a:prstGeom prst="straightConnector1">
            <a:avLst/>
          </a:prstGeom>
          <a:noFill/>
          <a:ln cap="flat" cmpd="sng" w="63500">
            <a:solidFill>
              <a:srgbClr val="002F5E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481" name="Google Shape;481;p53"/>
          <p:cNvCxnSpPr/>
          <p:nvPr/>
        </p:nvCxnSpPr>
        <p:spPr>
          <a:xfrm>
            <a:off x="7451725" y="3933825"/>
            <a:ext cx="0" cy="863600"/>
          </a:xfrm>
          <a:prstGeom prst="straightConnector1">
            <a:avLst/>
          </a:prstGeom>
          <a:noFill/>
          <a:ln cap="flat" cmpd="sng" w="63500">
            <a:solidFill>
              <a:srgbClr val="002F5E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482" name="Google Shape;482;p53"/>
          <p:cNvCxnSpPr/>
          <p:nvPr/>
        </p:nvCxnSpPr>
        <p:spPr>
          <a:xfrm>
            <a:off x="2555875" y="2133600"/>
            <a:ext cx="0" cy="863600"/>
          </a:xfrm>
          <a:prstGeom prst="straightConnector1">
            <a:avLst/>
          </a:prstGeom>
          <a:noFill/>
          <a:ln cap="flat" cmpd="sng" w="63500">
            <a:solidFill>
              <a:srgbClr val="002F5E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483" name="Google Shape;483;p53"/>
          <p:cNvCxnSpPr/>
          <p:nvPr/>
        </p:nvCxnSpPr>
        <p:spPr>
          <a:xfrm>
            <a:off x="6948487" y="2133600"/>
            <a:ext cx="0" cy="863600"/>
          </a:xfrm>
          <a:prstGeom prst="straightConnector1">
            <a:avLst/>
          </a:prstGeom>
          <a:noFill/>
          <a:ln cap="flat" cmpd="sng" w="63500">
            <a:solidFill>
              <a:srgbClr val="002F5E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484" name="Google Shape;484;p53"/>
          <p:cNvCxnSpPr/>
          <p:nvPr/>
        </p:nvCxnSpPr>
        <p:spPr>
          <a:xfrm>
            <a:off x="2555875" y="2133600"/>
            <a:ext cx="503237" cy="0"/>
          </a:xfrm>
          <a:prstGeom prst="straightConnector1">
            <a:avLst/>
          </a:prstGeom>
          <a:noFill/>
          <a:ln cap="flat" cmpd="sng" w="63500">
            <a:solidFill>
              <a:srgbClr val="002F5E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485" name="Google Shape;485;p53"/>
          <p:cNvCxnSpPr/>
          <p:nvPr/>
        </p:nvCxnSpPr>
        <p:spPr>
          <a:xfrm>
            <a:off x="6372225" y="2133600"/>
            <a:ext cx="574675" cy="0"/>
          </a:xfrm>
          <a:prstGeom prst="straightConnector1">
            <a:avLst/>
          </a:prstGeom>
          <a:noFill/>
          <a:ln cap="flat" cmpd="sng" w="63500">
            <a:solidFill>
              <a:srgbClr val="002F5E"/>
            </a:solidFill>
            <a:prstDash val="solid"/>
            <a:miter lim="800000"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54"/>
          <p:cNvSpPr txBox="1"/>
          <p:nvPr>
            <p:ph idx="4294967295" type="title"/>
          </p:nvPr>
        </p:nvSpPr>
        <p:spPr>
          <a:xfrm>
            <a:off x="2195512" y="0"/>
            <a:ext cx="30702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OVACE</a:t>
            </a:r>
            <a:endParaRPr/>
          </a:p>
        </p:txBody>
      </p:sp>
      <p:sp>
        <p:nvSpPr>
          <p:cNvPr id="492" name="Google Shape;492;p54"/>
          <p:cNvSpPr txBox="1"/>
          <p:nvPr/>
        </p:nvSpPr>
        <p:spPr>
          <a:xfrm>
            <a:off x="5435600" y="404812"/>
            <a:ext cx="3311525" cy="576262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Averiguar gravedad</a:t>
            </a:r>
            <a:endParaRPr/>
          </a:p>
        </p:txBody>
      </p:sp>
      <p:pic>
        <p:nvPicPr>
          <p:cNvPr id="493" name="Google Shape;493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51275" y="2349500"/>
            <a:ext cx="2497137" cy="347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"/>
          <p:cNvSpPr txBox="1"/>
          <p:nvPr>
            <p:ph type="title"/>
          </p:nvPr>
        </p:nvSpPr>
        <p:spPr>
          <a:xfrm>
            <a:off x="2195512" y="53975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CONCEPTOS</a:t>
            </a:r>
            <a:endParaRPr/>
          </a:p>
        </p:txBody>
      </p:sp>
      <p:sp>
        <p:nvSpPr>
          <p:cNvPr id="139" name="Google Shape;139;p19"/>
          <p:cNvSpPr txBox="1"/>
          <p:nvPr>
            <p:ph idx="1" type="body"/>
          </p:nvPr>
        </p:nvSpPr>
        <p:spPr>
          <a:xfrm>
            <a:off x="684212" y="1628775"/>
            <a:ext cx="845978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RESUCITACIÓN CARDIOPULMONAR (RCP) BÁSICA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 Conjunto de conocimientos y habilidades para </a:t>
            </a:r>
            <a:r>
              <a:rPr b="0" i="0" lang="en-US" sz="28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identificar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víctimas en posible paro cardíaco, </a:t>
            </a:r>
            <a:r>
              <a:rPr b="0" i="0" lang="en-US" sz="28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alertar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a los sistemas de emergencias y </a:t>
            </a:r>
            <a:r>
              <a:rPr b="0" i="0" lang="en-US" sz="28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sustituir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las funciones respiratoria y circulatoria, hasta que la víctima pueda recibir el tratamiento cualificado.”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55"/>
          <p:cNvSpPr txBox="1"/>
          <p:nvPr>
            <p:ph idx="4294967295" type="title"/>
          </p:nvPr>
        </p:nvSpPr>
        <p:spPr>
          <a:xfrm>
            <a:off x="2195512" y="3175"/>
            <a:ext cx="31432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OVACE</a:t>
            </a:r>
            <a:endParaRPr/>
          </a:p>
        </p:txBody>
      </p:sp>
      <p:sp>
        <p:nvSpPr>
          <p:cNvPr id="500" name="Google Shape;500;p55"/>
          <p:cNvSpPr txBox="1"/>
          <p:nvPr/>
        </p:nvSpPr>
        <p:spPr>
          <a:xfrm>
            <a:off x="5338762" y="231775"/>
            <a:ext cx="3671887" cy="914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1800"/>
              <a:buFont typeface="Comic Sans MS"/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Obstrucción ligera de la vía aérea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(tos efectiva)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01" name="Google Shape;501;p55"/>
          <p:cNvSpPr txBox="1"/>
          <p:nvPr/>
        </p:nvSpPr>
        <p:spPr>
          <a:xfrm>
            <a:off x="1835150" y="1484312"/>
            <a:ext cx="2160587" cy="914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Animar a toser</a:t>
            </a:r>
            <a:endParaRPr/>
          </a:p>
        </p:txBody>
      </p:sp>
      <p:pic>
        <p:nvPicPr>
          <p:cNvPr id="502" name="Google Shape;502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27537" y="2565400"/>
            <a:ext cx="3214687" cy="362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56"/>
          <p:cNvSpPr txBox="1"/>
          <p:nvPr>
            <p:ph idx="4294967295" type="title"/>
          </p:nvPr>
        </p:nvSpPr>
        <p:spPr>
          <a:xfrm>
            <a:off x="2195512" y="30162"/>
            <a:ext cx="343058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OVACE</a:t>
            </a:r>
            <a:endParaRPr/>
          </a:p>
        </p:txBody>
      </p:sp>
      <p:sp>
        <p:nvSpPr>
          <p:cNvPr id="509" name="Google Shape;509;p56"/>
          <p:cNvSpPr txBox="1"/>
          <p:nvPr/>
        </p:nvSpPr>
        <p:spPr>
          <a:xfrm>
            <a:off x="5278437" y="234950"/>
            <a:ext cx="3744912" cy="914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Obstrucción severa de la vía aérea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(tos inefectiva)</a:t>
            </a:r>
            <a:endParaRPr/>
          </a:p>
        </p:txBody>
      </p:sp>
      <p:sp>
        <p:nvSpPr>
          <p:cNvPr id="510" name="Google Shape;510;p56"/>
          <p:cNvSpPr txBox="1"/>
          <p:nvPr/>
        </p:nvSpPr>
        <p:spPr>
          <a:xfrm>
            <a:off x="2622550" y="1412875"/>
            <a:ext cx="3024187" cy="1295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CONSCIENTE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golpes interescapulares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compresiones abdominales</a:t>
            </a:r>
            <a:endParaRPr/>
          </a:p>
        </p:txBody>
      </p:sp>
      <p:pic>
        <p:nvPicPr>
          <p:cNvPr id="511" name="Google Shape;511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7175" y="2971800"/>
            <a:ext cx="2411412" cy="3567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08687" y="2851150"/>
            <a:ext cx="2284412" cy="380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57"/>
          <p:cNvSpPr txBox="1"/>
          <p:nvPr>
            <p:ph idx="4294967295" type="title"/>
          </p:nvPr>
        </p:nvSpPr>
        <p:spPr>
          <a:xfrm>
            <a:off x="2268537" y="0"/>
            <a:ext cx="32131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OVACE</a:t>
            </a:r>
            <a:endParaRPr/>
          </a:p>
        </p:txBody>
      </p:sp>
      <p:sp>
        <p:nvSpPr>
          <p:cNvPr id="519" name="Google Shape;519;p57"/>
          <p:cNvSpPr txBox="1"/>
          <p:nvPr/>
        </p:nvSpPr>
        <p:spPr>
          <a:xfrm>
            <a:off x="5148262" y="228600"/>
            <a:ext cx="3744912" cy="914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Obstrucción severa de la vía aérea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(tos inefectiva)</a:t>
            </a:r>
            <a:endParaRPr/>
          </a:p>
        </p:txBody>
      </p:sp>
      <p:pic>
        <p:nvPicPr>
          <p:cNvPr id="520" name="Google Shape;520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11637" y="2708275"/>
            <a:ext cx="2157412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57"/>
          <p:cNvSpPr txBox="1"/>
          <p:nvPr/>
        </p:nvSpPr>
        <p:spPr>
          <a:xfrm>
            <a:off x="1835150" y="1628775"/>
            <a:ext cx="2376487" cy="91440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INCONSCIENTE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Iniciar RCP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0"/>
          <p:cNvSpPr txBox="1"/>
          <p:nvPr>
            <p:ph type="title"/>
          </p:nvPr>
        </p:nvSpPr>
        <p:spPr>
          <a:xfrm>
            <a:off x="2195512" y="15875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CONCEPTOS</a:t>
            </a:r>
            <a:endParaRPr/>
          </a:p>
        </p:txBody>
      </p:sp>
      <p:sp>
        <p:nvSpPr>
          <p:cNvPr id="146" name="Google Shape;146;p20"/>
          <p:cNvSpPr txBox="1"/>
          <p:nvPr>
            <p:ph idx="1" type="body"/>
          </p:nvPr>
        </p:nvSpPr>
        <p:spPr>
          <a:xfrm>
            <a:off x="684212" y="1628775"/>
            <a:ext cx="845978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RESUCITACIÓN CARDIOPULMONAR (RCP) AVANZADA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 Conjunto de conocimientos, técnicas y maniobras dirigidas a proporcionar el </a:t>
            </a:r>
            <a:r>
              <a:rPr b="0" i="0" lang="en-US" sz="32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tratamiento definitivo</a:t>
            </a: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de la PCR.”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1"/>
          <p:cNvSpPr txBox="1"/>
          <p:nvPr>
            <p:ph type="title"/>
          </p:nvPr>
        </p:nvSpPr>
        <p:spPr>
          <a:xfrm>
            <a:off x="2289175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IMPORTANCIA DE LA RCP</a:t>
            </a:r>
            <a:endParaRPr/>
          </a:p>
        </p:txBody>
      </p:sp>
      <p:sp>
        <p:nvSpPr>
          <p:cNvPr id="153" name="Google Shape;153;p21"/>
          <p:cNvSpPr txBox="1"/>
          <p:nvPr>
            <p:ph idx="1" type="body"/>
          </p:nvPr>
        </p:nvSpPr>
        <p:spPr>
          <a:xfrm>
            <a:off x="900112" y="1600200"/>
            <a:ext cx="431958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Cada año </a:t>
            </a:r>
            <a:r>
              <a:rPr b="1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24.500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paros cardíacos en España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1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Cardiopatía isquémica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: principal causa de muerte en nuestro medio.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Causa del </a:t>
            </a:r>
            <a:r>
              <a:rPr b="1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80%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de PCR</a:t>
            </a:r>
            <a:endParaRPr/>
          </a:p>
          <a:p>
            <a:pPr indent="-1651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CORAZON" id="154" name="Google Shape;154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97512" y="2343150"/>
            <a:ext cx="2559050" cy="3040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2"/>
          <p:cNvSpPr txBox="1"/>
          <p:nvPr>
            <p:ph type="ctrTitle"/>
          </p:nvPr>
        </p:nvSpPr>
        <p:spPr>
          <a:xfrm>
            <a:off x="3132137" y="2636837"/>
            <a:ext cx="5038725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SOPORTE VITAL BÁSICO</a:t>
            </a:r>
            <a:b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ADULTO</a:t>
            </a:r>
            <a:endParaRPr/>
          </a:p>
        </p:txBody>
      </p:sp>
      <p:sp>
        <p:nvSpPr>
          <p:cNvPr id="161" name="Google Shape;161;p22"/>
          <p:cNvSpPr txBox="1"/>
          <p:nvPr/>
        </p:nvSpPr>
        <p:spPr>
          <a:xfrm>
            <a:off x="2195512" y="0"/>
            <a:ext cx="6948487" cy="1196975"/>
          </a:xfrm>
          <a:prstGeom prst="rect">
            <a:avLst/>
          </a:prstGeom>
          <a:solidFill>
            <a:srgbClr val="08407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Consejo Español de Reanimación Cardiopulmonar</a:t>
            </a:r>
            <a:endParaRPr/>
          </a:p>
        </p:txBody>
      </p:sp>
      <p:sp>
        <p:nvSpPr>
          <p:cNvPr id="162" name="Google Shape;162;p22"/>
          <p:cNvSpPr txBox="1"/>
          <p:nvPr/>
        </p:nvSpPr>
        <p:spPr>
          <a:xfrm>
            <a:off x="539750" y="1196975"/>
            <a:ext cx="2016125" cy="56610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3" name="Google Shape;163;p22"/>
          <p:cNvSpPr txBox="1"/>
          <p:nvPr>
            <p:ph idx="1" type="subTitle"/>
          </p:nvPr>
        </p:nvSpPr>
        <p:spPr>
          <a:xfrm>
            <a:off x="4427537" y="5661025"/>
            <a:ext cx="4424362" cy="841375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b="0" i="0" lang="en-US" sz="1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061 ARAGON</a:t>
            </a:r>
            <a:endParaRPr/>
          </a:p>
        </p:txBody>
      </p:sp>
      <p:pic>
        <p:nvPicPr>
          <p:cNvPr id="164" name="Google Shape;16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19487" y="5949950"/>
            <a:ext cx="3121025" cy="719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3"/>
          <p:cNvSpPr txBox="1"/>
          <p:nvPr>
            <p:ph type="title"/>
          </p:nvPr>
        </p:nvSpPr>
        <p:spPr>
          <a:xfrm>
            <a:off x="1763712" y="1587"/>
            <a:ext cx="7129462" cy="200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CADENA DE SUPERVIVENCIA</a:t>
            </a:r>
            <a:endParaRPr/>
          </a:p>
        </p:txBody>
      </p:sp>
      <p:pic>
        <p:nvPicPr>
          <p:cNvPr id="171" name="Google Shape;171;p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58912" y="2576512"/>
            <a:ext cx="6669087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4"/>
          <p:cNvSpPr txBox="1"/>
          <p:nvPr>
            <p:ph type="title"/>
          </p:nvPr>
        </p:nvSpPr>
        <p:spPr>
          <a:xfrm>
            <a:off x="2195512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SOPORTE VITAL BÁSICO</a:t>
            </a:r>
            <a:endParaRPr/>
          </a:p>
        </p:txBody>
      </p:sp>
      <p:pic>
        <p:nvPicPr>
          <p:cNvPr id="178" name="Google Shape;178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750" y="1268412"/>
            <a:ext cx="1882775" cy="1636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4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27650" y="1700212"/>
            <a:ext cx="3816350" cy="1368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4"/>
          <p:cNvSpPr txBox="1"/>
          <p:nvPr/>
        </p:nvSpPr>
        <p:spPr>
          <a:xfrm>
            <a:off x="2700337" y="134143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181" name="Google Shape;181;p24"/>
          <p:cNvSpPr txBox="1"/>
          <p:nvPr/>
        </p:nvSpPr>
        <p:spPr>
          <a:xfrm>
            <a:off x="2700337" y="198913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182" name="Google Shape;182;p24"/>
          <p:cNvSpPr txBox="1"/>
          <p:nvPr/>
        </p:nvSpPr>
        <p:spPr>
          <a:xfrm>
            <a:off x="2700337" y="397033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183" name="Google Shape;183;p24"/>
          <p:cNvSpPr txBox="1"/>
          <p:nvPr/>
        </p:nvSpPr>
        <p:spPr>
          <a:xfrm>
            <a:off x="2700337" y="261143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184" name="Google Shape;184;p24"/>
          <p:cNvSpPr txBox="1"/>
          <p:nvPr/>
        </p:nvSpPr>
        <p:spPr>
          <a:xfrm>
            <a:off x="2700337" y="3319462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185" name="Google Shape;185;p24"/>
          <p:cNvSpPr txBox="1"/>
          <p:nvPr/>
        </p:nvSpPr>
        <p:spPr>
          <a:xfrm>
            <a:off x="2700337" y="4581525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112/061</a:t>
            </a:r>
            <a:endParaRPr/>
          </a:p>
        </p:txBody>
      </p:sp>
      <p:sp>
        <p:nvSpPr>
          <p:cNvPr id="186" name="Google Shape;186;p24"/>
          <p:cNvSpPr txBox="1"/>
          <p:nvPr/>
        </p:nvSpPr>
        <p:spPr>
          <a:xfrm>
            <a:off x="2700337" y="5229225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187" name="Google Shape;187;p24"/>
          <p:cNvSpPr txBox="1"/>
          <p:nvPr/>
        </p:nvSpPr>
        <p:spPr>
          <a:xfrm>
            <a:off x="2700337" y="5876925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