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9144000"/>
  <p:notesSz cx="6858000" cy="9144000"/>
  <p:embeddedFontLst>
    <p:embeddedFont>
      <p:font typeface="Tahoma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Tahoma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Tahoma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3" name="Google Shape;83;p13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4" name="Google Shape;84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0" name="Google Shape;90;p14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5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6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1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encima de los objetos" type="txOverObj">
  <p:cSld name="TEXT_OVER_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457200" y="19812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2" type="body"/>
          </p:nvPr>
        </p:nvSpPr>
        <p:spPr>
          <a:xfrm>
            <a:off x="457200" y="41148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" type="objOnly">
  <p:cSld name="OBJECT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idx="1" type="body"/>
          </p:nvPr>
        </p:nvSpPr>
        <p:spPr>
          <a:xfrm>
            <a:off x="457200" y="381000"/>
            <a:ext cx="82296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5" name="Google Shape;65;p10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7" name="Google Shape;67;p10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Relationship Id="rId4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ctrTitle"/>
          </p:nvPr>
        </p:nvSpPr>
        <p:spPr>
          <a:xfrm>
            <a:off x="685800" y="2349500"/>
            <a:ext cx="7772400" cy="1954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06 REACCIONES ALÉRGICAS</a:t>
            </a:r>
            <a:endParaRPr/>
          </a:p>
        </p:txBody>
      </p:sp>
      <p:sp>
        <p:nvSpPr>
          <p:cNvPr id="111" name="Google Shape;111;p17"/>
          <p:cNvSpPr txBox="1"/>
          <p:nvPr>
            <p:ph idx="1" type="subTitle"/>
          </p:nvPr>
        </p:nvSpPr>
        <p:spPr>
          <a:xfrm>
            <a:off x="3348037" y="5300662"/>
            <a:ext cx="5329237" cy="91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ctr">
              <a:spcBef>
                <a:spcPts val="320"/>
              </a:spcBef>
              <a:spcAft>
                <a:spcPts val="0"/>
              </a:spcAft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12" name="Google Shape;112;p17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13" name="Google Shape;113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rticaria_habones" id="171" name="Google Shape;171;p26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71687" y="381000"/>
            <a:ext cx="4999037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/>
          <p:nvPr>
            <p:ph type="title"/>
          </p:nvPr>
        </p:nvSpPr>
        <p:spPr>
          <a:xfrm>
            <a:off x="395287" y="652462"/>
            <a:ext cx="8291512" cy="1263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REACCIÓN ALÉRGICA GRAVE: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REACCIÓN ANAFILÁCTICA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endParaRPr/>
          </a:p>
        </p:txBody>
      </p:sp>
      <p:sp>
        <p:nvSpPr>
          <p:cNvPr id="177" name="Google Shape;177;p27"/>
          <p:cNvSpPr txBox="1"/>
          <p:nvPr>
            <p:ph idx="1" type="body"/>
          </p:nvPr>
        </p:nvSpPr>
        <p:spPr>
          <a:xfrm>
            <a:off x="457200" y="1925637"/>
            <a:ext cx="8229600" cy="36306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INQUIETUD, SUDORACIÓN PROFUSA.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 ENROJECIDA, PICOR.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EDEMA DE GLOTIS: RONQUERA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DIFICULTAD RESPIRATORIA: TOS, SIBILANCIAS, OPRESIÓN TORÁCICA.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SHOCK ANAFILÁCTICO: TAQUICARDIA, PULSO DÉBIL Y RÁPIDO, PIEL PÁLIDA.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MUERTE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/>
          <p:nvPr>
            <p:ph type="title"/>
          </p:nvPr>
        </p:nvSpPr>
        <p:spPr>
          <a:xfrm>
            <a:off x="323850" y="188912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83" name="Google Shape;183;p2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TRANQUILIZAR A LA VÍCTIMA.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CONTROLAR LOS SIGNOS VITALES.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CONTROL DE LA VÍA AÉREA: SEMISENTADO.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VIGILAR LOS SIGNOS DE SHOCK.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PEDIR AYUDA SANITARIA.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ADRENALINA PRECARGADA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/>
          <p:nvPr>
            <p:ph type="ctrTitle"/>
          </p:nvPr>
        </p:nvSpPr>
        <p:spPr>
          <a:xfrm>
            <a:off x="685800" y="2349500"/>
            <a:ext cx="7772400" cy="19542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06 REACCIONES ALÉRGICAS</a:t>
            </a:r>
            <a:endParaRPr/>
          </a:p>
        </p:txBody>
      </p:sp>
      <p:sp>
        <p:nvSpPr>
          <p:cNvPr id="189" name="Google Shape;189;p29"/>
          <p:cNvSpPr txBox="1"/>
          <p:nvPr>
            <p:ph idx="1" type="subTitle"/>
          </p:nvPr>
        </p:nvSpPr>
        <p:spPr>
          <a:xfrm>
            <a:off x="3348037" y="5300662"/>
            <a:ext cx="5329237" cy="91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ctr">
              <a:spcBef>
                <a:spcPts val="320"/>
              </a:spcBef>
              <a:spcAft>
                <a:spcPts val="0"/>
              </a:spcAft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90" name="Google Shape;190;p29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91" name="Google Shape;191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9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457200" y="1001712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ALERGENO</a:t>
            </a:r>
            <a:endParaRPr/>
          </a:p>
        </p:txBody>
      </p:sp>
      <p:pic>
        <p:nvPicPr>
          <p:cNvPr descr="abejaPolen" id="120" name="Google Shape;120;p18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9912" y="2740025"/>
            <a:ext cx="3811587" cy="2595562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8"/>
          <p:cNvSpPr txBox="1"/>
          <p:nvPr>
            <p:ph idx="1" type="body"/>
          </p:nvPr>
        </p:nvSpPr>
        <p:spPr>
          <a:xfrm>
            <a:off x="4646612" y="1981200"/>
            <a:ext cx="404018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Sustancia que puede producir una reacción alérgica en personas susceptibles.</a:t>
            </a: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/>
          <p:nvPr>
            <p:ph type="title"/>
          </p:nvPr>
        </p:nvSpPr>
        <p:spPr>
          <a:xfrm>
            <a:off x="457200" y="1001712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PRIMER CONTACTO</a:t>
            </a:r>
            <a:endParaRPr/>
          </a:p>
        </p:txBody>
      </p:sp>
      <p:sp>
        <p:nvSpPr>
          <p:cNvPr id="127" name="Google Shape;127;p19"/>
          <p:cNvSpPr txBox="1"/>
          <p:nvPr>
            <p:ph idx="1" type="body"/>
          </p:nvPr>
        </p:nvSpPr>
        <p:spPr>
          <a:xfrm>
            <a:off x="457200" y="1981200"/>
            <a:ext cx="8229600" cy="1073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El organismo responde frente al alergeno produciendo ANTICUERPOS</a:t>
            </a:r>
            <a:endParaRPr/>
          </a:p>
        </p:txBody>
      </p:sp>
      <p:pic>
        <p:nvPicPr>
          <p:cNvPr descr="ALERGENO" id="128" name="Google Shape;128;p19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55875" y="3284537"/>
            <a:ext cx="4175125" cy="3338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0"/>
          <p:cNvSpPr txBox="1"/>
          <p:nvPr>
            <p:ph type="title"/>
          </p:nvPr>
        </p:nvSpPr>
        <p:spPr>
          <a:xfrm>
            <a:off x="457200" y="1001712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SEGUNDO CONTACTO</a:t>
            </a:r>
            <a:endParaRPr/>
          </a:p>
        </p:txBody>
      </p:sp>
      <p:sp>
        <p:nvSpPr>
          <p:cNvPr id="134" name="Google Shape;134;p20"/>
          <p:cNvSpPr txBox="1"/>
          <p:nvPr>
            <p:ph idx="1" type="body"/>
          </p:nvPr>
        </p:nvSpPr>
        <p:spPr>
          <a:xfrm>
            <a:off x="457200" y="1981200"/>
            <a:ext cx="8229600" cy="1989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80"/>
              <a:buNone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unión del alergeno con los anticuerpos provoca la liberación de HISTAMINA</a:t>
            </a:r>
            <a:endParaRPr/>
          </a:p>
        </p:txBody>
      </p:sp>
      <p:pic>
        <p:nvPicPr>
          <p:cNvPr descr="reaccion alergica" id="135" name="Google Shape;135;p20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90800" y="3213100"/>
            <a:ext cx="4176712" cy="287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/>
          <p:nvPr>
            <p:ph type="title"/>
          </p:nvPr>
        </p:nvSpPr>
        <p:spPr>
          <a:xfrm>
            <a:off x="457200" y="188912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41" name="Google Shape;141;p21"/>
          <p:cNvSpPr txBox="1"/>
          <p:nvPr>
            <p:ph idx="1" type="body"/>
          </p:nvPr>
        </p:nvSpPr>
        <p:spPr>
          <a:xfrm>
            <a:off x="457200" y="13414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HISTAMINA ES LA RESPONSABLE DE LAS MANIFESTACIONES DE UNA REACCIÓN ALÉRGICA.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LOS ÓRGANOS DIANA SON: LA PIEL, LAS MUCOSAS, EL PULMÓN, EL SISTEMA CARDIOVASCULAR, EL APARATO DIGESTIVO…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/>
          <p:nvPr>
            <p:ph type="title"/>
          </p:nvPr>
        </p:nvSpPr>
        <p:spPr>
          <a:xfrm>
            <a:off x="479425" y="111125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</a:t>
            </a:r>
            <a:endParaRPr/>
          </a:p>
        </p:txBody>
      </p:sp>
      <p:sp>
        <p:nvSpPr>
          <p:cNvPr id="147" name="Google Shape;147;p22"/>
          <p:cNvSpPr txBox="1"/>
          <p:nvPr>
            <p:ph idx="1" type="body"/>
          </p:nvPr>
        </p:nvSpPr>
        <p:spPr>
          <a:xfrm>
            <a:off x="488950" y="1016000"/>
            <a:ext cx="6407150" cy="4968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Noto Sans Symbols"/>
              <a:buChar char="▪"/>
            </a:pPr>
            <a:r>
              <a:rPr b="0" i="0" lang="en-US" sz="40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MEDICAMENTOS</a:t>
            </a:r>
            <a:endParaRPr/>
          </a:p>
          <a:p>
            <a:pPr indent="-24384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ANTIBIÓTICOS: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PENICILINA Y DERIVADOS, TETRACICLINAS.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ANESTÉSICOS: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GENERALES Y LOCALES.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ANTIINFLAMATORIOS: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ASPIRINA, AINES, METAMIZOL….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CONTRASTE YODADO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SUERO ANIMAL: ANTITETÁNICA</a:t>
            </a:r>
            <a:endParaRPr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medicamento" id="148" name="Google Shape;148;p22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40425" y="3500437"/>
            <a:ext cx="2570162" cy="165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/>
          <p:nvPr>
            <p:ph type="title"/>
          </p:nvPr>
        </p:nvSpPr>
        <p:spPr>
          <a:xfrm>
            <a:off x="468312" y="476250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</a:t>
            </a:r>
            <a:endParaRPr/>
          </a:p>
        </p:txBody>
      </p:sp>
      <p:sp>
        <p:nvSpPr>
          <p:cNvPr id="154" name="Google Shape;154;p23"/>
          <p:cNvSpPr txBox="1"/>
          <p:nvPr>
            <p:ph idx="1" type="body"/>
          </p:nvPr>
        </p:nvSpPr>
        <p:spPr>
          <a:xfrm>
            <a:off x="468312" y="1196975"/>
            <a:ext cx="5256212" cy="5256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60"/>
              <a:buFont typeface="Noto Sans Symbols"/>
              <a:buChar char="▪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VENENOS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Picadura de insecto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Mordedura de serpiente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560"/>
              <a:buFont typeface="Noto Sans Symbols"/>
              <a:buChar char="▪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POLEN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560"/>
              <a:buFont typeface="Noto Sans Symbols"/>
              <a:buChar char="▪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ALIMENTOS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Frutos secos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Frutas rojas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    Huevo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560"/>
              <a:buFont typeface="Noto Sans Symbols"/>
              <a:buChar char="▪"/>
            </a:pPr>
            <a:r>
              <a:rPr b="0" i="0" lang="en-US" sz="24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LATEX</a:t>
            </a:r>
            <a:endParaRPr/>
          </a:p>
          <a:p>
            <a:pPr indent="-243840" lvl="0" marL="342900" rtl="0" algn="l">
              <a:spcBef>
                <a:spcPts val="480"/>
              </a:spcBef>
              <a:spcAft>
                <a:spcPts val="0"/>
              </a:spcAft>
              <a:buSzPts val="1560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Fresas-2-749523" id="155" name="Google Shape;155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67400" y="1844675"/>
            <a:ext cx="2979737" cy="2335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REACCION" id="160" name="Google Shape;160;p24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6375" y="998537"/>
            <a:ext cx="6005512" cy="46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5"/>
          <p:cNvSpPr txBox="1"/>
          <p:nvPr>
            <p:ph type="title"/>
          </p:nvPr>
        </p:nvSpPr>
        <p:spPr>
          <a:xfrm>
            <a:off x="457200" y="1001712"/>
            <a:ext cx="8229600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REACCIÓN ALÉRGICA LEVE</a:t>
            </a:r>
            <a:endParaRPr/>
          </a:p>
        </p:txBody>
      </p:sp>
      <p:sp>
        <p:nvSpPr>
          <p:cNvPr id="166" name="Google Shape;166;p25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082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URTICARIA: enrojecimiento de la piel, vesiculas.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PICOR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ANGIOEDEMA: inflamación de labios, párpados….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xtura">
  <a:themeElements>
    <a:clrScheme name="Textura 3">
      <a:dk1>
        <a:srgbClr val="4E4E74"/>
      </a:dk1>
      <a:lt1>
        <a:srgbClr val="FFFFFF"/>
      </a:lt1>
      <a:dk2>
        <a:srgbClr val="666699"/>
      </a:dk2>
      <a:lt2>
        <a:srgbClr val="FFFFCC"/>
      </a:lt2>
      <a:accent1>
        <a:srgbClr val="5E5884"/>
      </a:accent1>
      <a:accent2>
        <a:srgbClr val="8AB29D"/>
      </a:accent2>
      <a:accent3>
        <a:srgbClr val="B8B8CA"/>
      </a:accent3>
      <a:accent4>
        <a:srgbClr val="DADADA"/>
      </a:accent4>
      <a:accent5>
        <a:srgbClr val="B6B4C2"/>
      </a:accent5>
      <a:accent6>
        <a:srgbClr val="7DA18E"/>
      </a:accent6>
      <a:hlink>
        <a:srgbClr val="FFFF99"/>
      </a:hlink>
      <a:folHlink>
        <a:srgbClr val="FF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