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6858000" cx="9144000"/>
  <p:notesSz cx="6858000" cy="9144000"/>
  <p:embeddedFontLst>
    <p:embeddedFont>
      <p:font typeface="Tahoma"/>
      <p:regular r:id="rId31"/>
      <p:bold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Tahoma-regular.fntdata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schemas.openxmlformats.org/officeDocument/2006/relationships/font" Target="fonts/Tahoma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5" name="Google Shape;75;p12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7" name="Google Shape;77;p12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4" name="Google Shape;84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9" name="Google Shape;59;p9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0" name="Google Shape;60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type="ctrTitle"/>
          </p:nvPr>
        </p:nvSpPr>
        <p:spPr>
          <a:xfrm>
            <a:off x="685800" y="23495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04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05 QUEMADURAS Y ALTERACIONES TÉRMICAS</a:t>
            </a:r>
            <a:endParaRPr/>
          </a:p>
        </p:txBody>
      </p:sp>
      <p:sp>
        <p:nvSpPr>
          <p:cNvPr id="92" name="Google Shape;92;p14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93" name="Google Shape;9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4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/>
          <p:nvPr>
            <p:ph type="title"/>
          </p:nvPr>
        </p:nvSpPr>
        <p:spPr>
          <a:xfrm>
            <a:off x="457200" y="188912"/>
            <a:ext cx="8229600" cy="987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GOLPE DE CALOR</a:t>
            </a:r>
            <a:endParaRPr/>
          </a:p>
        </p:txBody>
      </p:sp>
      <p:sp>
        <p:nvSpPr>
          <p:cNvPr id="150" name="Google Shape;150;p23"/>
          <p:cNvSpPr txBox="1"/>
          <p:nvPr>
            <p:ph idx="1" type="body"/>
          </p:nvPr>
        </p:nvSpPr>
        <p:spPr>
          <a:xfrm>
            <a:off x="457200" y="1484312"/>
            <a:ext cx="447516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FRACASO MULTIORGÁNICO DEBIDO A UNA ELEVACIÓN EXTREMA DE LA TEMPERATURA CORPORAL</a:t>
            </a:r>
            <a:endParaRPr/>
          </a:p>
          <a:p>
            <a:pPr indent="-22733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FALLO DE LA TERMORREGULACIÓN</a:t>
            </a:r>
            <a:endParaRPr/>
          </a:p>
          <a:p>
            <a:pPr indent="-22733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¡¡¡ EMERGENCIA  !!!</a:t>
            </a:r>
            <a:endParaRPr/>
          </a:p>
        </p:txBody>
      </p:sp>
      <p:pic>
        <p:nvPicPr>
          <p:cNvPr descr="golpe de calor" id="151" name="Google Shape;151;p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6825" y="2205037"/>
            <a:ext cx="3724275" cy="299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"/>
          <p:cNvSpPr txBox="1"/>
          <p:nvPr>
            <p:ph type="title"/>
          </p:nvPr>
        </p:nvSpPr>
        <p:spPr>
          <a:xfrm>
            <a:off x="457200" y="115887"/>
            <a:ext cx="8153400" cy="1084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57" name="Google Shape;157;p24"/>
          <p:cNvSpPr txBox="1"/>
          <p:nvPr>
            <p:ph idx="1" type="body"/>
          </p:nvPr>
        </p:nvSpPr>
        <p:spPr>
          <a:xfrm>
            <a:off x="457200" y="1981200"/>
            <a:ext cx="4191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PIEL SECA, CALIENTE, ENROJECIDA.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PULSO RÁPIDO Y DÉBIL.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RESPIRACIÓN ACELERADA.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58" name="Google Shape;158;p24"/>
          <p:cNvSpPr txBox="1"/>
          <p:nvPr>
            <p:ph idx="1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ALTERACIÓN DE LA CONCIENCIA.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CONVULSIONES.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COMA.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/>
          <p:nvPr>
            <p:ph type="title"/>
          </p:nvPr>
        </p:nvSpPr>
        <p:spPr>
          <a:xfrm>
            <a:off x="412750" y="25400"/>
            <a:ext cx="8251825" cy="1084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64" name="Google Shape;164;p25"/>
          <p:cNvSpPr txBox="1"/>
          <p:nvPr>
            <p:ph idx="1" type="body"/>
          </p:nvPr>
        </p:nvSpPr>
        <p:spPr>
          <a:xfrm>
            <a:off x="441325" y="1484312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TRASLADAR AL PACIENTE A UN LUGAR FRESCO.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PEDIR AYUDA SANITARIA URGENTE.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REFRESCAR CON COMPRESAS MOJADAS CON AGUA FRÍA.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UTILIZAR VENTILADORES PARA REFRESCAR EL AIRE.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POSICIÓN LATERAL DE SEGURIDAD SI INCONSCIENTE.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6"/>
          <p:cNvSpPr txBox="1"/>
          <p:nvPr>
            <p:ph type="title"/>
          </p:nvPr>
        </p:nvSpPr>
        <p:spPr>
          <a:xfrm>
            <a:off x="457200" y="115887"/>
            <a:ext cx="8229600" cy="106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QUEMADURAS</a:t>
            </a:r>
            <a:endParaRPr/>
          </a:p>
        </p:txBody>
      </p:sp>
      <p:sp>
        <p:nvSpPr>
          <p:cNvPr id="170" name="Google Shape;170;p26"/>
          <p:cNvSpPr txBox="1"/>
          <p:nvPr>
            <p:ph idx="1" type="body"/>
          </p:nvPr>
        </p:nvSpPr>
        <p:spPr>
          <a:xfrm>
            <a:off x="457200" y="1981200"/>
            <a:ext cx="425926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PÉRDIDA DE CONTINUIDAD DE LA PIEL POR EXPOSICIÓN AL CALOR.</a:t>
            </a:r>
            <a:endParaRPr/>
          </a:p>
        </p:txBody>
      </p:sp>
      <p:pic>
        <p:nvPicPr>
          <p:cNvPr descr="Mini_Cooper_S_quemadura" id="171" name="Google Shape;171;p2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9337" y="1981200"/>
            <a:ext cx="3889375" cy="2916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7"/>
          <p:cNvSpPr txBox="1"/>
          <p:nvPr>
            <p:ph type="title"/>
          </p:nvPr>
        </p:nvSpPr>
        <p:spPr>
          <a:xfrm>
            <a:off x="457200" y="115887"/>
            <a:ext cx="8229600" cy="1131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CAUSAS</a:t>
            </a:r>
            <a:endParaRPr/>
          </a:p>
        </p:txBody>
      </p:sp>
      <p:sp>
        <p:nvSpPr>
          <p:cNvPr id="177" name="Google Shape;177;p27"/>
          <p:cNvSpPr txBox="1"/>
          <p:nvPr>
            <p:ph idx="1" type="body"/>
          </p:nvPr>
        </p:nvSpPr>
        <p:spPr>
          <a:xfrm>
            <a:off x="457200" y="1981200"/>
            <a:ext cx="375443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FUEGO.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FRICCIÓN O ABRASIÓN.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EXPLOSIÓN.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VAPOR</a:t>
            </a:r>
            <a:endParaRPr/>
          </a:p>
          <a:p>
            <a:pPr indent="-227330" lvl="0" marL="342900" rtl="0" algn="l">
              <a:spcBef>
                <a:spcPts val="11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78" name="Google Shape;178;p27"/>
          <p:cNvSpPr txBox="1"/>
          <p:nvPr>
            <p:ph idx="1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LIQUIDOS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SOLIDOS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QUÍMICA.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ELÉCTRICA.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CONGELACIÓN.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"/>
          <p:cNvSpPr txBox="1"/>
          <p:nvPr>
            <p:ph type="title"/>
          </p:nvPr>
        </p:nvSpPr>
        <p:spPr>
          <a:xfrm>
            <a:off x="457200" y="115887"/>
            <a:ext cx="8229600" cy="106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FACTORES DE GRAVEDAD</a:t>
            </a:r>
            <a:endParaRPr/>
          </a:p>
        </p:txBody>
      </p:sp>
      <p:sp>
        <p:nvSpPr>
          <p:cNvPr id="184" name="Google Shape;184;p28"/>
          <p:cNvSpPr txBox="1"/>
          <p:nvPr>
            <p:ph idx="1" type="body"/>
          </p:nvPr>
        </p:nvSpPr>
        <p:spPr>
          <a:xfrm>
            <a:off x="457200" y="1268412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AGENTE CAUSAL.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TEMPERATURA.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TIEMPO DE CONTACTO.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PROFUNDIDAD, EXTENSIÓN Y LOCALIZACIÓN DE LA QUEMADURA.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EDAD: NIÑOS Y ANCIANOS.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LESIONES TRAUMÁTICAS ASOCIADAS (POLITRAUMATIZADO).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INHALACIÓN DE GASES O ALTAS TEMPERATURAS.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9"/>
          <p:cNvSpPr txBox="1"/>
          <p:nvPr>
            <p:ph type="title"/>
          </p:nvPr>
        </p:nvSpPr>
        <p:spPr>
          <a:xfrm>
            <a:off x="457200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CLASIFICACIÓN: PROFUNDIDAD</a:t>
            </a:r>
            <a:endParaRPr/>
          </a:p>
        </p:txBody>
      </p:sp>
      <p:sp>
        <p:nvSpPr>
          <p:cNvPr id="190" name="Google Shape;190;p29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1 er GRADO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 º GRADO superficial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 º GRADO profundo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 er GRADO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0"/>
          <p:cNvSpPr txBox="1"/>
          <p:nvPr>
            <p:ph type="title"/>
          </p:nvPr>
        </p:nvSpPr>
        <p:spPr>
          <a:xfrm>
            <a:off x="533400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CLASIFICACIÓN: PROFUNDIDAD</a:t>
            </a:r>
            <a:endParaRPr/>
          </a:p>
        </p:txBody>
      </p:sp>
      <p:sp>
        <p:nvSpPr>
          <p:cNvPr id="196" name="Google Shape;196;p30"/>
          <p:cNvSpPr txBox="1"/>
          <p:nvPr>
            <p:ph idx="1" type="body"/>
          </p:nvPr>
        </p:nvSpPr>
        <p:spPr>
          <a:xfrm>
            <a:off x="395287" y="2060575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1 ER GRADO: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ENROJECIMIENTO.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DOLOR.</a:t>
            </a:r>
            <a:endParaRPr/>
          </a:p>
        </p:txBody>
      </p:sp>
      <p:pic>
        <p:nvPicPr>
          <p:cNvPr descr="SOLAR" id="197" name="Google Shape;197;p3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48200" y="2524125"/>
            <a:ext cx="4038600" cy="302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1"/>
          <p:cNvSpPr txBox="1"/>
          <p:nvPr>
            <p:ph type="title"/>
          </p:nvPr>
        </p:nvSpPr>
        <p:spPr>
          <a:xfrm>
            <a:off x="457200" y="188912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CLASIFICACIÓN: PROFUNDIDAD</a:t>
            </a:r>
            <a:endParaRPr/>
          </a:p>
        </p:txBody>
      </p:sp>
      <p:sp>
        <p:nvSpPr>
          <p:cNvPr id="203" name="Google Shape;203;p3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 º GRADO superficial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- FLICTENAS O AMPOLLAS.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- DOLOR.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2"/>
          <p:cNvSpPr txBox="1"/>
          <p:nvPr>
            <p:ph type="title"/>
          </p:nvPr>
        </p:nvSpPr>
        <p:spPr>
          <a:xfrm>
            <a:off x="323850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CLASIFICACIÓN: PROFUNDIDAD</a:t>
            </a:r>
            <a:endParaRPr/>
          </a:p>
        </p:txBody>
      </p:sp>
      <p:sp>
        <p:nvSpPr>
          <p:cNvPr id="209" name="Google Shape;209;p32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 º  GRADO profundo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- AMPOLLAS ROTAS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- PIEL SONROSADA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- MUY DOLOROSO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/>
          <p:nvPr>
            <p:ph type="title"/>
          </p:nvPr>
        </p:nvSpPr>
        <p:spPr>
          <a:xfrm>
            <a:off x="457200" y="793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TERMORREGULACIÓN</a:t>
            </a:r>
            <a:endParaRPr/>
          </a:p>
        </p:txBody>
      </p:sp>
      <p:sp>
        <p:nvSpPr>
          <p:cNvPr id="100" name="Google Shape;100;p15"/>
          <p:cNvSpPr txBox="1"/>
          <p:nvPr>
            <p:ph idx="1" type="body"/>
          </p:nvPr>
        </p:nvSpPr>
        <p:spPr>
          <a:xfrm>
            <a:off x="611187" y="1196975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082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CAPACIDAD DE NUESTRO ORGANISMO PARA MANTENER LA TEMPERATURA CORPORAL ADECUADA.</a:t>
            </a:r>
            <a:endParaRPr/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3"/>
          <p:cNvSpPr txBox="1"/>
          <p:nvPr>
            <p:ph type="title"/>
          </p:nvPr>
        </p:nvSpPr>
        <p:spPr>
          <a:xfrm>
            <a:off x="381000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CLASIFICACIÓN: PROFUNDIDAD</a:t>
            </a:r>
            <a:endParaRPr/>
          </a:p>
        </p:txBody>
      </p:sp>
      <p:sp>
        <p:nvSpPr>
          <p:cNvPr id="215" name="Google Shape;215;p33"/>
          <p:cNvSpPr txBox="1"/>
          <p:nvPr>
            <p:ph idx="1" type="body"/>
          </p:nvPr>
        </p:nvSpPr>
        <p:spPr>
          <a:xfrm>
            <a:off x="539750" y="1743075"/>
            <a:ext cx="424815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 er GRADO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PIEL DE COLOR BLANCO CÉREO.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PIEL ENNEGRECIDA, CARBONIZADA.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AFECTA TEJIDOS PROFUNDOS.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DUELEN.</a:t>
            </a:r>
            <a:endParaRPr/>
          </a:p>
        </p:txBody>
      </p:sp>
      <p:pic>
        <p:nvPicPr>
          <p:cNvPr descr="3" id="216" name="Google Shape;216;p3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48262" y="1989137"/>
            <a:ext cx="35814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4"/>
          <p:cNvSpPr txBox="1"/>
          <p:nvPr>
            <p:ph type="title"/>
          </p:nvPr>
        </p:nvSpPr>
        <p:spPr>
          <a:xfrm>
            <a:off x="457200" y="188912"/>
            <a:ext cx="8229600" cy="1131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CLASIFICACIÓN: EXTENSIÓN</a:t>
            </a:r>
            <a:endParaRPr/>
          </a:p>
        </p:txBody>
      </p:sp>
      <p:sp>
        <p:nvSpPr>
          <p:cNvPr id="222" name="Google Shape;222;p34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REGLA DE LOS NUEVE</a:t>
            </a:r>
            <a:endParaRPr/>
          </a:p>
        </p:txBody>
      </p:sp>
      <p:pic>
        <p:nvPicPr>
          <p:cNvPr descr="QUEMA" id="223" name="Google Shape;223;p3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11700" y="1773237"/>
            <a:ext cx="3975100" cy="3802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5"/>
          <p:cNvSpPr txBox="1"/>
          <p:nvPr>
            <p:ph type="title"/>
          </p:nvPr>
        </p:nvSpPr>
        <p:spPr>
          <a:xfrm>
            <a:off x="457200" y="115887"/>
            <a:ext cx="8229600" cy="9890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229" name="Google Shape;229;p35"/>
          <p:cNvSpPr txBox="1"/>
          <p:nvPr>
            <p:ph idx="1" type="body"/>
          </p:nvPr>
        </p:nvSpPr>
        <p:spPr>
          <a:xfrm>
            <a:off x="539750" y="1341437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AUTOPROTEGERSE.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APARTAR A LA VÍCTIMA DEL AGENTE CAUSAL.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ENFRIAR LA ZONA QUEMADA CON AGUA.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RETIRAR LAS ROPAS, EXCEPTO SI ESTÁN ADHERIDAS.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QUEMADURAS QUÍMICAS: LAVAR CON AGUA ABUNDANTEMENTE.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6"/>
          <p:cNvSpPr txBox="1"/>
          <p:nvPr>
            <p:ph idx="1" type="body"/>
          </p:nvPr>
        </p:nvSpPr>
        <p:spPr>
          <a:xfrm>
            <a:off x="755650" y="1700212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082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REFRESCAR Y SECAR A GOLPECITOS.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CUBRIR CON GASAS HÚMEDAS.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SI LA QUEMADURA ES IMPORTANTE, DESPUÉS ENFRIARLA ACUDIR A CENTRO SANITARIO</a:t>
            </a:r>
            <a:endParaRPr/>
          </a:p>
        </p:txBody>
      </p:sp>
      <p:sp>
        <p:nvSpPr>
          <p:cNvPr id="235" name="Google Shape;235;p36"/>
          <p:cNvSpPr txBox="1"/>
          <p:nvPr>
            <p:ph type="title"/>
          </p:nvPr>
        </p:nvSpPr>
        <p:spPr>
          <a:xfrm>
            <a:off x="468312" y="15875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7"/>
          <p:cNvSpPr txBox="1"/>
          <p:nvPr>
            <p:ph idx="1" type="body"/>
          </p:nvPr>
        </p:nvSpPr>
        <p:spPr>
          <a:xfrm>
            <a:off x="468312" y="1196975"/>
            <a:ext cx="8567737" cy="5040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PONER REMEDIOS CASEROS. LAS QUEMADURAS SE INFECTAN RÁPIDAMENTE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APLICAR POMADAS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PINCHAR AMPOLLAS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QUITAR ROPA ADHERIDA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PONER HIELO (PRODUCE OTRA QUEMADURA)</a:t>
            </a:r>
            <a:endParaRPr/>
          </a:p>
          <a:p>
            <a:pPr indent="-342900" lvl="0" marL="342900" rtl="0" algn="ctr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SzPts val="2340"/>
              <a:buNone/>
            </a:pP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ENFRIAR!!</a:t>
            </a:r>
            <a:endParaRPr/>
          </a:p>
        </p:txBody>
      </p:sp>
      <p:sp>
        <p:nvSpPr>
          <p:cNvPr id="241" name="Google Shape;241;p37"/>
          <p:cNvSpPr txBox="1"/>
          <p:nvPr>
            <p:ph type="title"/>
          </p:nvPr>
        </p:nvSpPr>
        <p:spPr>
          <a:xfrm>
            <a:off x="468312" y="15875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NO HACER!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8"/>
          <p:cNvSpPr txBox="1"/>
          <p:nvPr>
            <p:ph type="ctrTitle"/>
          </p:nvPr>
        </p:nvSpPr>
        <p:spPr>
          <a:xfrm>
            <a:off x="685800" y="23495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04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05 QUEMADURAS Y ALTERACIONES TÉRMICAS</a:t>
            </a:r>
            <a:endParaRPr/>
          </a:p>
        </p:txBody>
      </p:sp>
      <p:sp>
        <p:nvSpPr>
          <p:cNvPr id="247" name="Google Shape;247;p38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248" name="Google Shape;248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8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TERMORREGULACIÓN</a:t>
            </a:r>
            <a:endParaRPr/>
          </a:p>
        </p:txBody>
      </p:sp>
      <p:sp>
        <p:nvSpPr>
          <p:cNvPr id="106" name="Google Shape;106;p1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082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EQUILIBRIO ENTRE LOS MECANISMOS ENCARGADOS DE LA PRODUCCIÓN DE CALOR Y LOS MECANISMOS ENCARGADOS DE SU ELIMINACIÓN.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/>
          <p:nvPr>
            <p:ph type="title"/>
          </p:nvPr>
        </p:nvSpPr>
        <p:spPr>
          <a:xfrm>
            <a:off x="457200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TRASTORNOS POR CALOR</a:t>
            </a:r>
            <a:endParaRPr/>
          </a:p>
        </p:txBody>
      </p:sp>
      <p:sp>
        <p:nvSpPr>
          <p:cNvPr id="112" name="Google Shape;112;p17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082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CALAMBRES POR CALOR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AGOTAMIENTO O COLAPSO POR CALOR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GOLPE DE CALOR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457200" y="115887"/>
            <a:ext cx="8229600" cy="9890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Calambres por calor</a:t>
            </a:r>
            <a:endParaRPr/>
          </a:p>
        </p:txBody>
      </p:sp>
      <p:sp>
        <p:nvSpPr>
          <p:cNvPr id="118" name="Google Shape;118;p18"/>
          <p:cNvSpPr txBox="1"/>
          <p:nvPr>
            <p:ph idx="1" type="body"/>
          </p:nvPr>
        </p:nvSpPr>
        <p:spPr>
          <a:xfrm>
            <a:off x="457200" y="1628775"/>
            <a:ext cx="504031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ESPASMOS DOLOROSOS DE LA MUSCULATURA, SECUNDARIOS A LA PÉRDIDA DE LÍQUIDOS Y SALES.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TRAS EJERCICIO INTENSO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PERSONAS JÓVENES</a:t>
            </a:r>
            <a:endParaRPr/>
          </a:p>
        </p:txBody>
      </p:sp>
      <p:pic>
        <p:nvPicPr>
          <p:cNvPr descr="agujetas" id="119" name="Google Shape;119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95962" y="2205037"/>
            <a:ext cx="3175000" cy="317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title"/>
          </p:nvPr>
        </p:nvSpPr>
        <p:spPr>
          <a:xfrm>
            <a:off x="323850" y="115887"/>
            <a:ext cx="8291512" cy="106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611187" y="1700212"/>
            <a:ext cx="7705725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REPOSO.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REPOSICIÓN SALINA ORAL (SUERO).</a:t>
            </a:r>
            <a:endParaRPr/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type="title"/>
          </p:nvPr>
        </p:nvSpPr>
        <p:spPr>
          <a:xfrm>
            <a:off x="468312" y="269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AGOTAMIENTO O COLAPSO POR CALOR</a:t>
            </a:r>
            <a:endParaRPr/>
          </a:p>
        </p:txBody>
      </p:sp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323850" y="1962150"/>
            <a:ext cx="438943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DESHIDRATACIÓN POR PÉRDIDA DE SALES Y AGUA.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ANCIANOS.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ENFERMOS.</a:t>
            </a:r>
            <a:endParaRPr/>
          </a:p>
        </p:txBody>
      </p:sp>
      <p:pic>
        <p:nvPicPr>
          <p:cNvPr descr="untitled" id="132" name="Google Shape;132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48262" y="1960562"/>
            <a:ext cx="3641725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/>
          <p:nvPr>
            <p:ph type="title"/>
          </p:nvPr>
        </p:nvSpPr>
        <p:spPr>
          <a:xfrm>
            <a:off x="457200" y="115887"/>
            <a:ext cx="8229600" cy="106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38" name="Google Shape;138;p21"/>
          <p:cNvSpPr txBox="1"/>
          <p:nvPr>
            <p:ph idx="1" type="body"/>
          </p:nvPr>
        </p:nvSpPr>
        <p:spPr>
          <a:xfrm>
            <a:off x="457200" y="1484312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TEMPERATURA CORPORAL ELEVADA.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PIEL CALIENTE, ENROJECIDA, HÚMEDA.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SUDORACIÓN ABUNDANTE.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DOLOR DE CABEZA, NAÚSEA.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AGOTAMIENTO, TENSIÓN BAJA.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>
            <p:ph type="title"/>
          </p:nvPr>
        </p:nvSpPr>
        <p:spPr>
          <a:xfrm>
            <a:off x="450850" y="188912"/>
            <a:ext cx="8229600" cy="1058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44" name="Google Shape;144;p22"/>
          <p:cNvSpPr txBox="1"/>
          <p:nvPr>
            <p:ph idx="1" type="body"/>
          </p:nvPr>
        </p:nvSpPr>
        <p:spPr>
          <a:xfrm>
            <a:off x="539750" y="1341437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TRASLADAR AL PACIENTE A UN LUGAR FRESCO.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REFRESCAR CON COMPRESAS MOJADAS CON AGUA FRESCA EN CUELLO, AXILAS,INGLES, Y PECHO.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BEBER LÍQUIDOS.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CONSULTAR EN UN CENTRO SANITARIO.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xtura">
  <a:themeElements>
    <a:clrScheme name="Textura 1">
      <a:dk1>
        <a:srgbClr val="660000"/>
      </a:dk1>
      <a:lt1>
        <a:srgbClr val="FFFFFF"/>
      </a:lt1>
      <a:dk2>
        <a:srgbClr val="800000"/>
      </a:dk2>
      <a:lt2>
        <a:srgbClr val="FFFFCC"/>
      </a:lt2>
      <a:accent1>
        <a:srgbClr val="BE7960"/>
      </a:accent1>
      <a:accent2>
        <a:srgbClr val="CC6600"/>
      </a:accent2>
      <a:accent3>
        <a:srgbClr val="C0AAAA"/>
      </a:accent3>
      <a:accent4>
        <a:srgbClr val="DADADA"/>
      </a:accent4>
      <a:accent5>
        <a:srgbClr val="DBBEB6"/>
      </a:accent5>
      <a:accent6>
        <a:srgbClr val="B95C00"/>
      </a:accent6>
      <a:hlink>
        <a:srgbClr val="FFCC66"/>
      </a:hlink>
      <a:folHlink>
        <a:srgbClr val="CC33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