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6858000" cx="9144000"/>
  <p:notesSz cx="6858000" cy="9144000"/>
  <p:embeddedFontLst>
    <p:embeddedFont>
      <p:font typeface="Tahoma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Tahoma-bold.fntdata"/><Relationship Id="rId27" Type="http://schemas.openxmlformats.org/officeDocument/2006/relationships/font" Target="fonts/Tahom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12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7" name="Google Shape;77;p12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ctrTitle"/>
          </p:nvPr>
        </p:nvSpPr>
        <p:spPr>
          <a:xfrm>
            <a:off x="468312" y="2276475"/>
            <a:ext cx="7958137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 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03 (2) PATOLOGÍA NEUROLÓGICA</a:t>
            </a:r>
            <a:endParaRPr/>
          </a:p>
        </p:txBody>
      </p:sp>
      <p:sp>
        <p:nvSpPr>
          <p:cNvPr id="92" name="Google Shape;92;p14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4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DATOS INTERESANTES</a:t>
            </a:r>
            <a:endParaRPr/>
          </a:p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HORA DE INICIO.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DURACIÓN.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CONSCIENTE/ INCONSCIENTE.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TIPO DE CONTRACCIONES.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RELAJACIÓN DE ESFÍNTERES.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Tahoma"/>
              <a:buNone/>
            </a:pPr>
            <a:r>
              <a:rPr b="0" i="0" lang="en-US" sz="72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ACV: </a:t>
            </a:r>
            <a:b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ACCIDENTE CEREBROVASCULAR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ACV = ICTUS CEREBRAL</a:t>
            </a:r>
            <a:endParaRPr/>
          </a:p>
        </p:txBody>
      </p:sp>
      <p:sp>
        <p:nvSpPr>
          <p:cNvPr id="160" name="Google Shape;160;p25"/>
          <p:cNvSpPr txBox="1"/>
          <p:nvPr>
            <p:ph idx="1" type="body"/>
          </p:nvPr>
        </p:nvSpPr>
        <p:spPr>
          <a:xfrm>
            <a:off x="914400" y="1916112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APARICIÓN REPENTINA DE UN DÉFICIT NEUROLÓGICO FOCAL A CAUSA DE UNA ENFERMEDAD VASCULAR.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ACV = ICTUS CEREBRAL</a:t>
            </a:r>
            <a:endParaRPr/>
          </a:p>
        </p:txBody>
      </p:sp>
      <p:sp>
        <p:nvSpPr>
          <p:cNvPr id="166" name="Google Shape;166;p26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200 casos / 100.000 habitantes / año.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3ª causa de muerte.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1ª causa de invalidez. </a:t>
            </a:r>
            <a:endParaRPr/>
          </a:p>
        </p:txBody>
      </p:sp>
      <p:pic>
        <p:nvPicPr>
          <p:cNvPr descr="ictus" id="167" name="Google Shape;167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62500" y="2133600"/>
            <a:ext cx="3810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ACV ISQUÉMICO</a:t>
            </a:r>
            <a:endParaRPr/>
          </a:p>
        </p:txBody>
      </p:sp>
      <p:sp>
        <p:nvSpPr>
          <p:cNvPr id="173" name="Google Shape;173;p27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Obstrucción al paso de la sangre por las arterias cerebrales.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  - Trombosis.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    - Embolia.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Faltan nutrientes, oxígeno: muerte neuronal.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acvasgif" id="174" name="Google Shape;174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3175" y="1981200"/>
            <a:ext cx="3167062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ACV HEMORRÁGICO</a:t>
            </a:r>
            <a:endParaRPr/>
          </a:p>
        </p:txBody>
      </p:sp>
      <p:sp>
        <p:nvSpPr>
          <p:cNvPr id="180" name="Google Shape;180;p28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Rotura de una arteria o una vena cerebrales.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Pasa sangre al parénquima cerebral: muerte neuronal.</a:t>
            </a:r>
            <a:endParaRPr/>
          </a:p>
          <a:p>
            <a:pPr indent="-22733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APARICIÓN BRUSCA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hemorragia1" id="181" name="Google Shape;181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8200" y="2019300"/>
            <a:ext cx="4038600" cy="403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CÓDIGO ICTUS</a:t>
            </a:r>
            <a:endParaRPr/>
          </a:p>
        </p:txBody>
      </p:sp>
      <p:sp>
        <p:nvSpPr>
          <p:cNvPr id="187" name="Google Shape;187;p29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COORDINACIÓN ENTRE LOS DIFERENTES NIVELES ASISTENCIALES.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TRASLADO AL HOSPITAL DE REFERENCIA.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INSTAURAR UN TRATAMIENTO PRECOZ.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CONSEGUIR DISMINUIR LAS SECUELAS.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0"/>
          <p:cNvSpPr txBox="1"/>
          <p:nvPr>
            <p:ph type="title"/>
          </p:nvPr>
        </p:nvSpPr>
        <p:spPr>
          <a:xfrm>
            <a:off x="457200" y="18891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93" name="Google Shape;193;p30"/>
          <p:cNvSpPr txBox="1"/>
          <p:nvPr>
            <p:ph idx="1" type="body"/>
          </p:nvPr>
        </p:nvSpPr>
        <p:spPr>
          <a:xfrm>
            <a:off x="457200" y="1196975"/>
            <a:ext cx="8229600" cy="532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CEFALEA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FALTA DE FUERZA O PARÁLISIS DE UN MIEMBRO.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FALTA DE SENSIBILIDAD.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ALTERACIÓN DEL LENGUAJE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ASIMETRIA FACIAL (BOCA TORCIDA)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DETERIORO NIVEL DE CONCIENCIA.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VÓMITOS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CONVULSIONES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SOSPECHA DE ACV</a:t>
            </a:r>
            <a:endParaRPr/>
          </a:p>
        </p:txBody>
      </p:sp>
      <p:pic>
        <p:nvPicPr>
          <p:cNvPr descr="ictus" id="199" name="Google Shape;199;p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5512" y="2568575"/>
            <a:ext cx="4281487" cy="2646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SOSPECHA DE ACV</a:t>
            </a:r>
            <a:endParaRPr/>
          </a:p>
        </p:txBody>
      </p:sp>
      <p:pic>
        <p:nvPicPr>
          <p:cNvPr descr="ictus" id="205" name="Google Shape;205;p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1050" y="2465387"/>
            <a:ext cx="4857750" cy="307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441325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CRISIS COMICIALES</a:t>
            </a:r>
            <a:endParaRPr/>
          </a:p>
        </p:txBody>
      </p:sp>
      <p:sp>
        <p:nvSpPr>
          <p:cNvPr id="100" name="Google Shape;100;p15"/>
          <p:cNvSpPr txBox="1"/>
          <p:nvPr>
            <p:ph idx="1" type="body"/>
          </p:nvPr>
        </p:nvSpPr>
        <p:spPr>
          <a:xfrm>
            <a:off x="466725" y="1628775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EPISODIOS LIMITADOS DE UNA ANORMAL Y EXCESIVA ACTIVIDAD NEURONAL.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PRODUCEN DESCARGAS ELÉCTRICAS SINCRÓNICAS.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DEPENDIENDO DEL ÁREA CEREBRAL AFECTADA, SE MANIFESTARÁ POR FENÓMENOS MOTORES, SENSITIVOS, PSÍQUICOS...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3"/>
          <p:cNvSpPr txBox="1"/>
          <p:nvPr>
            <p:ph type="title"/>
          </p:nvPr>
        </p:nvSpPr>
        <p:spPr>
          <a:xfrm>
            <a:off x="395287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211" name="Google Shape;211;p33"/>
          <p:cNvSpPr txBox="1"/>
          <p:nvPr>
            <p:ph idx="1" type="body"/>
          </p:nvPr>
        </p:nvSpPr>
        <p:spPr>
          <a:xfrm>
            <a:off x="395287" y="148748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VALORAR SIGNOS VITALES: 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NIVEL DE CONCIENCIA.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RESPIRACIÓN-VENTILACIÓN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POSICIÓN LATERAL DE SEGURIDAD SI INCONSCIENTE.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SEMISENTADO ( 30 º) SI CONSCIENTE.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DAR BEBIDAS.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AL PACIENTE.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/>
          <p:nvPr>
            <p:ph type="ctrTitle"/>
          </p:nvPr>
        </p:nvSpPr>
        <p:spPr>
          <a:xfrm>
            <a:off x="468312" y="2276475"/>
            <a:ext cx="7958137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 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03 (2) PATOLOGÍA NEUROLÓGICA</a:t>
            </a:r>
            <a:endParaRPr/>
          </a:p>
        </p:txBody>
      </p:sp>
      <p:sp>
        <p:nvSpPr>
          <p:cNvPr id="217" name="Google Shape;217;p34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218" name="Google Shape;21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4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CONVULSIONES</a:t>
            </a:r>
            <a:endParaRPr/>
          </a:p>
        </p:txBody>
      </p:sp>
      <p:sp>
        <p:nvSpPr>
          <p:cNvPr id="106" name="Google Shape;106;p1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CONTRACCIONES BRUSCAS, INVOLUNTARIAS Y ANORMALES DE LOS MÚSCULOS.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TÓNICO: RIGIDEZ PERMANENTE.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CLÓNICO: SACUDIDAS MUSCULARES.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</a:t>
            </a:r>
            <a:endParaRPr/>
          </a:p>
        </p:txBody>
      </p:sp>
      <p:sp>
        <p:nvSpPr>
          <p:cNvPr id="112" name="Google Shape;112;p17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Fiebre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Infecciones del SNC: meningitis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Intoxicaciones agudas.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Síndrome de abstinencia al alcohol.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Traumatismo cráneo encefálico (TCE).</a:t>
            </a:r>
            <a:endParaRPr/>
          </a:p>
        </p:txBody>
      </p:sp>
      <p:sp>
        <p:nvSpPr>
          <p:cNvPr id="113" name="Google Shape;113;p17"/>
          <p:cNvSpPr txBox="1"/>
          <p:nvPr>
            <p:ph idx="1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Edema cerebral: eclampsia.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Hipoglucemia.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Hipoxia.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EPILEPSIA.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CAIDA AL SUELO, GRITO.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RIGIDEZ: FASE TÓNICA.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CONTRACCIONES: FASE CLÓNICA.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PÉRDIDA DE CONCIENCIA.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RESPIRACIÓN RUIDOSA, SALIVACIÓN.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DURACIÓN 2- 5 MINUTOS.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STATUS EPILÉPTICO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CRISIS DURANTE MÁS DE 30 MINUTOS.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CRISIS PROLONGADA.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CRISIS REPETIDAS SIN RECUPERACIÓN DE LA CONCIENCIA ENTRE LAS CRISIS.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ESTADO POSTCRÍTICO</a:t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SOMNOLENCIA.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DESPERTAR CONFUSO Y DESORIENTADO.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DURACIÓN DE 10 A 30 MINUTOS.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PROTEGER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SUJETAR A LA VÍCTIMA.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EVITAR QUE SE LESIONE APARTANDO OBJETOS.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AFLOJARLE LA ROPA.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INTENTAR ABRIR LA BOCA O INTRODUCIR OBJETOS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 LA FASE POST-CRISIS: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COMPROBAR LA VÍA AÉREA.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VIGILAR SIGNOS VITALES.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POSICIÓN LATERAL DE SEGURIDAD.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SOLICITAR AYUDA SANITARIA.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