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9144000"/>
  <p:notesSz cx="6858000" cy="9144000"/>
  <p:embeddedFontLst>
    <p:embeddedFont>
      <p:font typeface="Tahoma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Tahoma-regular.fntdata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Tahoma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SzPts val="208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ido con título" type="objTx">
  <p:cSld name="OBJECT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algn="l">
              <a:spcBef>
                <a:spcPts val="640"/>
              </a:spcBef>
              <a:spcAft>
                <a:spcPts val="0"/>
              </a:spcAft>
              <a:buSzPts val="2080"/>
              <a:buChar char="■"/>
              <a:defRPr sz="3200"/>
            </a:lvl1pPr>
            <a:lvl2pPr indent="-344169" lvl="1" marL="914400" algn="l">
              <a:spcBef>
                <a:spcPts val="560"/>
              </a:spcBef>
              <a:spcAft>
                <a:spcPts val="0"/>
              </a:spcAft>
              <a:buSzPts val="1820"/>
              <a:buChar char="■"/>
              <a:defRPr sz="2800"/>
            </a:lvl2pPr>
            <a:lvl3pPr indent="-327660" lvl="2" marL="1371600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4pPr>
            <a:lvl5pPr indent="-311150" lvl="4" marL="2286000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1" name="Google Shape;71;p11"/>
          <p:cNvSpPr txBox="1"/>
          <p:nvPr>
            <p:ph idx="2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2" name="Google Shape;72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n con título" type="picTx">
  <p:cSld name="PICTURE_WITH_CAPTIO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/>
          <p:nvPr>
            <p:ph idx="2" type="pic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None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8" name="Google Shape;78;p12"/>
          <p:cNvSpPr txBox="1"/>
          <p:nvPr>
            <p:ph idx="1" type="body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1pPr>
            <a:lvl2pPr indent="-228600" lvl="1" marL="9144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SzPts val="780"/>
              <a:buNone/>
              <a:defRPr sz="12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SzPts val="65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9" name="Google Shape;79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texto vertical" type="vertTx">
  <p:cSld name="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" type="body"/>
          </p:nvPr>
        </p:nvSpPr>
        <p:spPr>
          <a:xfrm rot="5400000">
            <a:off x="2514600" y="-76200"/>
            <a:ext cx="41148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vertical y texto" type="vertTitleAndTx">
  <p:cSld name="VERTICAL_TITLE_AND_VERTICAL_TEX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/>
          <p:nvPr>
            <p:ph type="title"/>
          </p:nvPr>
        </p:nvSpPr>
        <p:spPr>
          <a:xfrm rot="5400000">
            <a:off x="4800600" y="2209800"/>
            <a:ext cx="57150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4"/>
          <p:cNvSpPr txBox="1"/>
          <p:nvPr>
            <p:ph idx="1" type="body"/>
          </p:nvPr>
        </p:nvSpPr>
        <p:spPr>
          <a:xfrm rot="5400000">
            <a:off x="609600" y="228600"/>
            <a:ext cx="57150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1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 y objetos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texto y objetos" type="txAndObj">
  <p:cSld name="TEXT_AND_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ítulo, objetos y texto" type="objAndTx">
  <p:cSld name="OBJECT_AND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 blanco" type="blank">
  <p:cSld name="BLANK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Encabezado de sección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os objetos" type="twoObj">
  <p:cSld name="TWO_OBJECTS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" type="body"/>
          </p:nvPr>
        </p:nvSpPr>
        <p:spPr>
          <a:xfrm>
            <a:off x="457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8"/>
          <p:cNvSpPr txBox="1"/>
          <p:nvPr>
            <p:ph idx="2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ción" type="twoTxTwoObj">
  <p:cSld name="TWO_OBJECTS_WITH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3" type="body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56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3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17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9"/>
          <p:cNvSpPr txBox="1"/>
          <p:nvPr>
            <p:ph idx="4" type="body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02895" lvl="0" marL="4572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1pPr>
            <a:lvl2pPr indent="-302894" lvl="1" marL="9144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2pPr>
            <a:lvl3pPr indent="-302894" lvl="2" marL="13716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olo el título" type="titleOnly">
  <p:cSld name="TITLE_ONL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6068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  <a:defRPr b="0" i="0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44169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folHlink"/>
              </a:buClr>
              <a:buSzPts val="1820"/>
              <a:buFont typeface="Noto Sans Symbols"/>
              <a:buChar char="■"/>
              <a:defRPr b="0" i="0" sz="2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766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560"/>
              <a:buFont typeface="Noto Sans Symbols"/>
              <a:buChar char="■"/>
              <a:defRPr b="0" i="0" sz="2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fol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3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Relationship Id="rId4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jpg"/><Relationship Id="rId4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>
            <p:ph type="ctrTitle"/>
          </p:nvPr>
        </p:nvSpPr>
        <p:spPr>
          <a:xfrm>
            <a:off x="539750" y="2565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b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03 (1) ALTERACIONES DE LA CONCIENCIA</a:t>
            </a:r>
            <a:endParaRPr/>
          </a:p>
        </p:txBody>
      </p:sp>
      <p:sp>
        <p:nvSpPr>
          <p:cNvPr id="99" name="Google Shape;99;p15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00" name="Google Shape;100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4"/>
          <p:cNvSpPr txBox="1"/>
          <p:nvPr>
            <p:ph type="title"/>
          </p:nvPr>
        </p:nvSpPr>
        <p:spPr>
          <a:xfrm>
            <a:off x="452437" y="0"/>
            <a:ext cx="8229600" cy="1131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CRISIS DE ANSIEDAD</a:t>
            </a:r>
            <a:endParaRPr/>
          </a:p>
        </p:txBody>
      </p:sp>
      <p:sp>
        <p:nvSpPr>
          <p:cNvPr id="157" name="Google Shape;157;p24"/>
          <p:cNvSpPr txBox="1"/>
          <p:nvPr>
            <p:ph idx="1" type="body"/>
          </p:nvPr>
        </p:nvSpPr>
        <p:spPr>
          <a:xfrm>
            <a:off x="452437" y="1268412"/>
            <a:ext cx="8512175" cy="4968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C00"/>
              </a:buClr>
              <a:buSzPts val="1950"/>
              <a:buFont typeface="Noto Sans Symbols"/>
              <a:buChar char="▪"/>
            </a:pPr>
            <a:r>
              <a:rPr b="1" i="0" lang="en-US" sz="3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ACTITUD A SEGUIR: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040"/>
              </a:spcBef>
              <a:spcAft>
                <a:spcPts val="0"/>
              </a:spcAft>
              <a:buClr>
                <a:srgbClr val="FFFFFF"/>
              </a:buClr>
              <a:buSzPts val="1430"/>
              <a:buFont typeface="Noto Sans Symbols"/>
              <a:buChar char="•"/>
            </a:pPr>
            <a:r>
              <a:rPr b="0" i="0" lang="en-US" sz="2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TRANQUILIZAR AL PACIENTE , DECIRLE QUE LE VAMOS A AYUDAR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040"/>
              </a:spcBef>
              <a:spcAft>
                <a:spcPts val="0"/>
              </a:spcAft>
              <a:buClr>
                <a:srgbClr val="FFFFFF"/>
              </a:buClr>
              <a:buSzPts val="1430"/>
              <a:buFont typeface="Noto Sans Symbols"/>
              <a:buChar char="•"/>
            </a:pPr>
            <a:r>
              <a:rPr b="0" i="0" lang="en-US" sz="2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SEPARARLA DE LA POSIBLE CAUSA DE LA ANSIEDAD.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040"/>
              </a:spcBef>
              <a:spcAft>
                <a:spcPts val="0"/>
              </a:spcAft>
              <a:buClr>
                <a:srgbClr val="FFFFFF"/>
              </a:buClr>
              <a:buSzPts val="1430"/>
              <a:buFont typeface="Noto Sans Symbols"/>
              <a:buChar char="•"/>
            </a:pPr>
            <a:r>
              <a:rPr b="0" i="0" lang="en-US" sz="2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CUANDO HAYA HIPERVENTILACIÓN, UTILIZAR UNA BOLSA DE PAPEL PARA QUE LA PERSONA RESPIRE EN SU INTERIOR.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040"/>
              </a:spcBef>
              <a:spcAft>
                <a:spcPts val="0"/>
              </a:spcAft>
              <a:buClr>
                <a:srgbClr val="FFFFFF"/>
              </a:buClr>
              <a:buSzPts val="1430"/>
              <a:buFont typeface="Noto Sans Symbols"/>
              <a:buChar char="•"/>
            </a:pPr>
            <a:r>
              <a:rPr b="0" i="0" lang="en-US" sz="2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ESTIMULAR A LA PERSONA A QUE RESPIRE LENTAMENTE Y CIERRE LOS OJOS, DURANTE AL MENOS 15 MINUTOS.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1040"/>
              </a:spcBef>
              <a:spcAft>
                <a:spcPts val="0"/>
              </a:spcAft>
              <a:buClr>
                <a:srgbClr val="FFFFFF"/>
              </a:buClr>
              <a:buSzPts val="1430"/>
              <a:buFont typeface="Noto Sans Symbols"/>
              <a:buChar char="•"/>
            </a:pPr>
            <a:r>
              <a:rPr b="0" i="0" lang="en-US" sz="22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SI NO CESA LA CRISIS, CONVENDRÁ TRASLADARLO A UN CENTRO ASISTENCIAL.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5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COMA</a:t>
            </a:r>
            <a:endParaRPr/>
          </a:p>
        </p:txBody>
      </p:sp>
      <p:sp>
        <p:nvSpPr>
          <p:cNvPr id="163" name="Google Shape;163;p25"/>
          <p:cNvSpPr txBox="1"/>
          <p:nvPr>
            <p:ph idx="1" type="body"/>
          </p:nvPr>
        </p:nvSpPr>
        <p:spPr>
          <a:xfrm>
            <a:off x="457200" y="1557337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9431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340"/>
              <a:buFont typeface="Noto Sans Symbols"/>
              <a:buNone/>
            </a:pPr>
            <a:r>
              <a:t/>
            </a:r>
            <a:endParaRPr b="0" i="0" sz="36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340"/>
              <a:buFont typeface="Noto Sans Symbols"/>
              <a:buChar char="■"/>
            </a:pPr>
            <a:r>
              <a:rPr b="0" i="0" lang="en-US" sz="36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PÉRDIDA DE CONCIENCIA PROLONGADA.</a:t>
            </a:r>
            <a:endParaRPr/>
          </a:p>
          <a:p>
            <a:pPr indent="-194310" lvl="0" marL="34290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340"/>
              <a:buFont typeface="Noto Sans Symbols"/>
              <a:buNone/>
            </a:pPr>
            <a:r>
              <a:t/>
            </a:r>
            <a:endParaRPr b="0" i="0" sz="36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hlink"/>
              </a:buClr>
              <a:buSzPts val="2340"/>
              <a:buFont typeface="Noto Sans Symbols"/>
              <a:buChar char="■"/>
            </a:pPr>
            <a:r>
              <a:rPr b="0" i="0" lang="en-US" sz="36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EL PACIENTE ES INCAPAZ DE DESPERTAR ANTE ESTÍMULOS EXTERNOS E INTERNOS.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CAUSAS</a:t>
            </a:r>
            <a:endParaRPr/>
          </a:p>
        </p:txBody>
      </p:sp>
      <p:sp>
        <p:nvSpPr>
          <p:cNvPr id="169" name="Google Shape;169;p26"/>
          <p:cNvSpPr txBox="1"/>
          <p:nvPr>
            <p:ph idx="1" type="body"/>
          </p:nvPr>
        </p:nvSpPr>
        <p:spPr>
          <a:xfrm>
            <a:off x="457200" y="1981200"/>
            <a:ext cx="4978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TÓXICO: etílico, medicamentoso, monóxido de carbono…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HEPÁTICO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DIABÉTICO: hipoglucemia, hiperglucemia…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NEUROLÓGICO: ACV, tumor, epilepsia…</a:t>
            </a:r>
            <a:endParaRPr/>
          </a:p>
        </p:txBody>
      </p:sp>
      <p:pic>
        <p:nvPicPr>
          <p:cNvPr descr="coma et" id="170" name="Google Shape;170;p26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95962" y="1844675"/>
            <a:ext cx="2755900" cy="234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76" name="Google Shape;176;p27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AFLOJAR ROPAS.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CONTROL PERIÓDICO DE SIGNOS VITALES.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POSICIÓN LATERAL DE SEGURIDAD.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PEDIR AYUDA SANITARIA.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TAPAR CON UNA MANTA PARA EVITAR HIPOTERMIA.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8"/>
          <p:cNvSpPr txBox="1"/>
          <p:nvPr>
            <p:ph type="title"/>
          </p:nvPr>
        </p:nvSpPr>
        <p:spPr>
          <a:xfrm>
            <a:off x="454025" y="188912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POSICIÓN LATERAL SEGURIDAD</a:t>
            </a:r>
            <a:endParaRPr/>
          </a:p>
        </p:txBody>
      </p:sp>
      <p:sp>
        <p:nvSpPr>
          <p:cNvPr id="182" name="Google Shape;182;p28"/>
          <p:cNvSpPr txBox="1"/>
          <p:nvPr>
            <p:ph idx="1" type="body"/>
          </p:nvPr>
        </p:nvSpPr>
        <p:spPr>
          <a:xfrm>
            <a:off x="457200" y="4365625"/>
            <a:ext cx="8229600" cy="1730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PACIENTE QUE RESPIRA PERO QUE NO RESPONDE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ELEVACIÓN DE LAS PIERNAS EN CASO DE SHOCK</a:t>
            </a:r>
            <a:endParaRPr/>
          </a:p>
        </p:txBody>
      </p:sp>
      <p:pic>
        <p:nvPicPr>
          <p:cNvPr descr="Procedimiento, parte 3" id="183" name="Google Shape;183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187" y="1698625"/>
            <a:ext cx="3095625" cy="2476500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pic>
      <p:pic>
        <p:nvPicPr>
          <p:cNvPr descr="posicion elevacion piermas.jpg" id="184" name="Google Shape;184;p28"/>
          <p:cNvPicPr preferRelativeResize="0"/>
          <p:nvPr/>
        </p:nvPicPr>
        <p:blipFill rotWithShape="1">
          <a:blip r:embed="rId5">
            <a:alphaModFix/>
          </a:blip>
          <a:srcRect b="17018" l="0" r="0" t="17019"/>
          <a:stretch/>
        </p:blipFill>
        <p:spPr>
          <a:xfrm>
            <a:off x="4568825" y="1724025"/>
            <a:ext cx="3598862" cy="2344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9"/>
          <p:cNvSpPr txBox="1"/>
          <p:nvPr>
            <p:ph type="title"/>
          </p:nvPr>
        </p:nvSpPr>
        <p:spPr>
          <a:xfrm>
            <a:off x="454025" y="188912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NO HACER</a:t>
            </a:r>
            <a:endParaRPr/>
          </a:p>
        </p:txBody>
      </p:sp>
      <p:sp>
        <p:nvSpPr>
          <p:cNvPr id="190" name="Google Shape;190;p29"/>
          <p:cNvSpPr txBox="1"/>
          <p:nvPr>
            <p:ph idx="1" type="body"/>
          </p:nvPr>
        </p:nvSpPr>
        <p:spPr>
          <a:xfrm>
            <a:off x="454025" y="1341437"/>
            <a:ext cx="8229600" cy="5183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PONERSE NERVIOSO.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INTENTAR DESPERTAR CON MOVIMIENTOS DEMASIADO BRUSCOS O GOLPES EN LA CARA.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INTENTAR DARLE ALGO DE BEBER.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NO LO MUEVAS DEL SITIO SI NO ES NECESARIO.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NUNCA DEJES SOLA A LA PERSONA.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0"/>
          <p:cNvSpPr txBox="1"/>
          <p:nvPr>
            <p:ph idx="4294967295" type="ctrTitle"/>
          </p:nvPr>
        </p:nvSpPr>
        <p:spPr>
          <a:xfrm>
            <a:off x="539750" y="2565400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MÓDULO 01</a:t>
            </a:r>
            <a:b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40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03 (1) ALTERACIONES DE LA CONCIENCIA</a:t>
            </a:r>
            <a:endParaRPr/>
          </a:p>
        </p:txBody>
      </p:sp>
      <p:sp>
        <p:nvSpPr>
          <p:cNvPr id="196" name="Google Shape;196;p30"/>
          <p:cNvSpPr txBox="1"/>
          <p:nvPr/>
        </p:nvSpPr>
        <p:spPr>
          <a:xfrm>
            <a:off x="685800" y="188912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CURSO PRIMEROS AUXILIOS EN EL AULA (PROFESORES)</a:t>
            </a:r>
            <a:endParaRPr/>
          </a:p>
        </p:txBody>
      </p:sp>
      <p:pic>
        <p:nvPicPr>
          <p:cNvPr id="197" name="Google Shape;197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87450" y="5661025"/>
            <a:ext cx="3119437" cy="7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0"/>
          <p:cNvSpPr txBox="1"/>
          <p:nvPr/>
        </p:nvSpPr>
        <p:spPr>
          <a:xfrm>
            <a:off x="4870450" y="5538787"/>
            <a:ext cx="3600450" cy="9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GRUPO DOCENTE 061 ARAGÓN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PERSONA CONSCIENTE</a:t>
            </a:r>
            <a:endParaRPr/>
          </a:p>
        </p:txBody>
      </p:sp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539750" y="2781300"/>
            <a:ext cx="8229600" cy="20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LA CONCIENCIA ES EL ESTADO EN QUE UNA PERSONA SE DA CUENTA DE SÍ MISMO Y DEL AMBIENTE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PACIENTE INCONSCIENTE</a:t>
            </a:r>
            <a:endParaRPr/>
          </a:p>
        </p:txBody>
      </p:sp>
      <p:sp>
        <p:nvSpPr>
          <p:cNvPr id="113" name="Google Shape;113;p17"/>
          <p:cNvSpPr txBox="1"/>
          <p:nvPr>
            <p:ph idx="1" type="body"/>
          </p:nvPr>
        </p:nvSpPr>
        <p:spPr>
          <a:xfrm>
            <a:off x="468312" y="25654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AQUEL PACIENTE QUE HA PERDIDO EL ESTADO DE VIGILIA, DE ALERTA, Y LA CAPACIDAD DE REALIZAR MOVIMIENTOS VOLUNTARIOS.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PERO… RESPIRA Y TIENE PULSO.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SÍNCOPE</a:t>
            </a:r>
            <a:endParaRPr/>
          </a:p>
        </p:txBody>
      </p:sp>
      <p:sp>
        <p:nvSpPr>
          <p:cNvPr id="119" name="Google Shape;119;p18"/>
          <p:cNvSpPr txBox="1"/>
          <p:nvPr>
            <p:ph idx="1" type="body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950"/>
              <a:buFont typeface="Noto Sans Symbols"/>
              <a:buChar char="■"/>
            </a:pPr>
            <a:r>
              <a:rPr b="0" i="0" lang="en-US" sz="30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PÉRDIDA BRUSCA Y TRANSITORIA DE CONCIENCIA, ACOMPAÑADA DE PÉRDIDA DE TONO POSTURAL, Y CON RECUPERACIÓN ESPONTÁNEA.</a:t>
            </a:r>
            <a:endParaRPr/>
          </a:p>
          <a:p>
            <a:pPr indent="-219075" lvl="0" marL="3429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ts val="1950"/>
              <a:buFont typeface="Noto Sans Symbols"/>
              <a:buNone/>
            </a:pPr>
            <a:r>
              <a:t/>
            </a:r>
            <a:endParaRPr b="0" i="0" sz="30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ts val="1950"/>
              <a:buFont typeface="Noto Sans Symbols"/>
              <a:buChar char="■"/>
            </a:pPr>
            <a:r>
              <a:rPr b="0" i="0" lang="en-US" sz="30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SUELE DEBERSE A UNA DISMINUCIÓN DE LA CIRCULACIÓN CEREBRAL.</a:t>
            </a:r>
            <a:endParaRPr/>
          </a:p>
          <a:p>
            <a:pPr indent="-219075" lvl="0" marL="3429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ts val="1950"/>
              <a:buFont typeface="Noto Sans Symbols"/>
              <a:buNone/>
            </a:pPr>
            <a:r>
              <a:t/>
            </a:r>
            <a:endParaRPr b="0" i="0" sz="30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ts val="1950"/>
              <a:buFont typeface="Noto Sans Symbols"/>
              <a:buChar char="■"/>
            </a:pPr>
            <a:r>
              <a:rPr b="0" i="0" lang="en-US" sz="30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LIPOTIMIA, DESMAYO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CAUSAS LEVES</a:t>
            </a:r>
            <a:endParaRPr/>
          </a:p>
        </p:txBody>
      </p:sp>
      <p:sp>
        <p:nvSpPr>
          <p:cNvPr id="125" name="Google Shape;125;p19"/>
          <p:cNvSpPr txBox="1"/>
          <p:nvPr>
            <p:ph idx="1" type="body"/>
          </p:nvPr>
        </p:nvSpPr>
        <p:spPr>
          <a:xfrm>
            <a:off x="457200" y="1981200"/>
            <a:ext cx="5267325" cy="4616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EMOCIONES INTENSAS, MIEDO…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CALOR EXCESIVO.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ESTAR DE PIE DE FORMA PROLONGADA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EJERCICIO EXCESIVO.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SÍNCOPE VASOVAGAL: HIPOTENSIÓN BRUSCA.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SIMULADORES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lipotimia" id="126" name="Google Shape;126;p19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08675" y="1844675"/>
            <a:ext cx="2778125" cy="2166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CAUSAS GRAVES </a:t>
            </a:r>
            <a:endParaRPr/>
          </a:p>
        </p:txBody>
      </p:sp>
      <p:sp>
        <p:nvSpPr>
          <p:cNvPr id="132" name="Google Shape;132;p20"/>
          <p:cNvSpPr txBox="1"/>
          <p:nvPr>
            <p:ph idx="1" type="body"/>
          </p:nvPr>
        </p:nvSpPr>
        <p:spPr>
          <a:xfrm>
            <a:off x="4648200" y="1981200"/>
            <a:ext cx="40386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TEP: tromboembolismo pulmonar.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Hemorragias.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ACV: accidente cerebrovascular.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Cardiogénico: arritmias, valvular…</a:t>
            </a:r>
            <a:endParaRPr/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tep" id="133" name="Google Shape;133;p20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2312" y="1981200"/>
            <a:ext cx="3508375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SÍNTOMAS</a:t>
            </a:r>
            <a:endParaRPr/>
          </a:p>
        </p:txBody>
      </p:sp>
      <p:sp>
        <p:nvSpPr>
          <p:cNvPr id="139" name="Google Shape;139;p21"/>
          <p:cNvSpPr txBox="1"/>
          <p:nvPr>
            <p:ph idx="1" type="body"/>
          </p:nvPr>
        </p:nvSpPr>
        <p:spPr>
          <a:xfrm>
            <a:off x="452437" y="1916112"/>
            <a:ext cx="8229600" cy="43926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SENSACIÓN PREVIA DE MAREO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HORMIGUEO, DEBILIDAD GENERALIZADA.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RUIDOS AUDITIVOS, SENSACIONES VISUALES (VISIÓN BORROSA)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PIEL PÁLIDA SUDOROSA Y FRÍA.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VÓMITOS-NAUSEAS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080"/>
              <a:buFont typeface="Noto Sans Symbols"/>
              <a:buChar char="■"/>
            </a:pPr>
            <a:r>
              <a:rPr b="0" i="0" lang="en-US" sz="32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CONSERVA PULSO NORMAL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"/>
          <p:cNvSpPr txBox="1"/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QUÉ HACER</a:t>
            </a:r>
            <a:endParaRPr/>
          </a:p>
        </p:txBody>
      </p:sp>
      <p:sp>
        <p:nvSpPr>
          <p:cNvPr id="145" name="Google Shape;145;p22"/>
          <p:cNvSpPr txBox="1"/>
          <p:nvPr>
            <p:ph idx="1" type="body"/>
          </p:nvPr>
        </p:nvSpPr>
        <p:spPr>
          <a:xfrm>
            <a:off x="457200" y="1981200"/>
            <a:ext cx="800258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TUMBAR AL PACIENTE EN EL SUELO BOCA ARRIBA.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MANTENER PERMEABILIDAD VÍA AÉREA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AMBIENTE AIREADO.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AFLOJAR LA ROPA.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ELEVAR LAS PIERNAS.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UNA VEZ RECUPERADO, LEVANTARSE LENTAMENTE.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TRANQUILIZAR PACIENTE Y ENTORNO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/>
          <p:nvPr>
            <p:ph type="title"/>
          </p:nvPr>
        </p:nvSpPr>
        <p:spPr>
          <a:xfrm>
            <a:off x="457200" y="20637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Tahoma"/>
              <a:buNone/>
            </a:pPr>
            <a:r>
              <a:rPr b="0" i="0" lang="en-US" sz="440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CRISIS DE ANSIEDAD</a:t>
            </a:r>
            <a:endParaRPr/>
          </a:p>
        </p:txBody>
      </p:sp>
      <p:sp>
        <p:nvSpPr>
          <p:cNvPr id="151" name="Google Shape;151;p23"/>
          <p:cNvSpPr txBox="1"/>
          <p:nvPr>
            <p:ph idx="1" type="body"/>
          </p:nvPr>
        </p:nvSpPr>
        <p:spPr>
          <a:xfrm>
            <a:off x="457200" y="1752600"/>
            <a:ext cx="8002587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LA ANSIEDAD ES UNA EMOCIÓN QUE SURGE ANTE CUALQUIER SITUACIÓN O SENSACIÓN DE AMENAZA O AGRESIÓN A LA IDENTIDAD DEL YO PERSONAL.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Síntomas:</a:t>
            </a:r>
            <a:endParaRPr/>
          </a:p>
          <a:p>
            <a:pPr indent="-11557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TEMBLOR GENERALIZADO</a:t>
            </a:r>
            <a:endParaRPr/>
          </a:p>
          <a:p>
            <a:pPr indent="-11557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SUDORACIÓN</a:t>
            </a:r>
            <a:endParaRPr/>
          </a:p>
          <a:p>
            <a:pPr indent="-11557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TAQUICARDIA O PALPITACIONES</a:t>
            </a:r>
            <a:endParaRPr/>
          </a:p>
          <a:p>
            <a:pPr indent="-11557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DIFICULTAD RESPIRATORIA</a:t>
            </a:r>
            <a:endParaRPr/>
          </a:p>
          <a:p>
            <a:pPr indent="-11557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Char char="■"/>
            </a:pPr>
            <a:r>
              <a:rPr b="0" i="0" lang="en-US" sz="280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MAREO O SENSACIÓN DE INESTABILIDAD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820"/>
              <a:buFont typeface="Noto Sans Symbols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227330" lvl="0" marL="342900" rtl="0" algn="l">
              <a:spcBef>
                <a:spcPts val="560"/>
              </a:spcBef>
              <a:spcAft>
                <a:spcPts val="0"/>
              </a:spcAft>
              <a:buSzPts val="1820"/>
              <a:buNone/>
            </a:pPr>
            <a:r>
              <a:t/>
            </a:r>
            <a:endParaRPr b="0" i="0" sz="280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xtura">
  <a:themeElements>
    <a:clrScheme name="Textura 2">
      <a:dk1>
        <a:srgbClr val="003300"/>
      </a:dk1>
      <a:lt1>
        <a:srgbClr val="FFFFFF"/>
      </a:lt1>
      <a:dk2>
        <a:srgbClr val="4D6A2A"/>
      </a:dk2>
      <a:lt2>
        <a:srgbClr val="CCFF99"/>
      </a:lt2>
      <a:accent1>
        <a:srgbClr val="33CC33"/>
      </a:accent1>
      <a:accent2>
        <a:srgbClr val="46562A"/>
      </a:accent2>
      <a:accent3>
        <a:srgbClr val="B2B9AC"/>
      </a:accent3>
      <a:accent4>
        <a:srgbClr val="DADADA"/>
      </a:accent4>
      <a:accent5>
        <a:srgbClr val="ADE2AD"/>
      </a:accent5>
      <a:accent6>
        <a:srgbClr val="3F4D25"/>
      </a:accent6>
      <a:hlink>
        <a:srgbClr val="009999"/>
      </a:hlink>
      <a:folHlink>
        <a:srgbClr val="CC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