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9144000"/>
  <p:notesSz cx="6858000" cy="9144000"/>
  <p:embeddedFontLst>
    <p:embeddedFont>
      <p:font typeface="Tahoma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Tahoma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Tahoma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3" name="Google Shape;73;p12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5" name="Google Shape;75;p12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9" name="Google Shape;89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" type="objOnly">
  <p:cSld name="OBJECT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idx="1" type="body"/>
          </p:nvPr>
        </p:nvSpPr>
        <p:spPr>
          <a:xfrm>
            <a:off x="457200" y="381000"/>
            <a:ext cx="82296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0" name="Google Shape;50;p8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>
            <p:ph type="ctrTitle"/>
          </p:nvPr>
        </p:nvSpPr>
        <p:spPr>
          <a:xfrm>
            <a:off x="685800" y="2565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04 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04 TRAUMATISMOS</a:t>
            </a:r>
            <a:endParaRPr/>
          </a:p>
        </p:txBody>
      </p:sp>
      <p:sp>
        <p:nvSpPr>
          <p:cNvPr id="97" name="Google Shape;97;p15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98" name="Google Shape;9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5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4"/>
          <p:cNvSpPr txBox="1"/>
          <p:nvPr>
            <p:ph type="title"/>
          </p:nvPr>
        </p:nvSpPr>
        <p:spPr>
          <a:xfrm>
            <a:off x="457200" y="115887"/>
            <a:ext cx="8258175" cy="1228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56" name="Google Shape;156;p24"/>
          <p:cNvSpPr txBox="1"/>
          <p:nvPr>
            <p:ph idx="1" type="body"/>
          </p:nvPr>
        </p:nvSpPr>
        <p:spPr>
          <a:xfrm>
            <a:off x="457200" y="1484312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DOLOR INTENSO.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INFLAMACIÓN.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DEFORMIDAD: ACORTAMIENTO DE LA EXTREMIDAD.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IMPOTENCIA FUNCIONAL.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ENROJECIMIENTO Y HEMATOMA.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type="title"/>
          </p:nvPr>
        </p:nvSpPr>
        <p:spPr>
          <a:xfrm>
            <a:off x="457200" y="115887"/>
            <a:ext cx="8229600" cy="9175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62" name="Google Shape;162;p25"/>
          <p:cNvSpPr txBox="1"/>
          <p:nvPr>
            <p:ph idx="1" type="body"/>
          </p:nvPr>
        </p:nvSpPr>
        <p:spPr>
          <a:xfrm>
            <a:off x="457200" y="1412875"/>
            <a:ext cx="8362950" cy="5040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TRANQUILIZAR AL PACIENTE.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MOVER AL HERIDO.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DESTAPAR LA ZONA LESIONADA.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RETIRAR ANILLOS, RELOJES...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COMPROBAR PULSO, COLOR, TEMPERATURA, SENSIBILIDAD Y MOVILIDAD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PALPAR BUSCANDO DOLOR Y CREPITACIÓN.</a:t>
            </a:r>
            <a:endParaRPr/>
          </a:p>
          <a:p>
            <a:pPr indent="-227330" lvl="0" marL="342900" rtl="0" algn="l">
              <a:spcBef>
                <a:spcPts val="17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6"/>
          <p:cNvSpPr txBox="1"/>
          <p:nvPr>
            <p:ph type="title"/>
          </p:nvPr>
        </p:nvSpPr>
        <p:spPr>
          <a:xfrm>
            <a:off x="422275" y="115887"/>
            <a:ext cx="8229600" cy="1204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68" name="Google Shape;168;p26"/>
          <p:cNvSpPr txBox="1"/>
          <p:nvPr>
            <p:ph idx="1" type="body"/>
          </p:nvPr>
        </p:nvSpPr>
        <p:spPr>
          <a:xfrm>
            <a:off x="468312" y="1196975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FRÍO LOCAL.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FRACTURAS ABIERTAS: TAPAR CON GASAS MOJADAS.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INMOVILIZAR LA EXTREMIDAD INCLUYENDO ARTICULACIONES MÁS PRÓXIMAS.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TRASLADAR A UN CENTRO SANITARIO UNA VEZ INMOVILIZADO</a:t>
            </a:r>
            <a:endParaRPr/>
          </a:p>
          <a:p>
            <a:pPr indent="-210820" lvl="0" marL="342900" rtl="0" algn="l">
              <a:spcBef>
                <a:spcPts val="18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mofractura6" id="173" name="Google Shape;173;p2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8175" y="1628775"/>
            <a:ext cx="5219700" cy="367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8"/>
          <p:cNvSpPr txBox="1"/>
          <p:nvPr>
            <p:ph type="ctrTitle"/>
          </p:nvPr>
        </p:nvSpPr>
        <p:spPr>
          <a:xfrm>
            <a:off x="685800" y="2565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04 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04 TRAUMATISMOS</a:t>
            </a:r>
            <a:endParaRPr/>
          </a:p>
        </p:txBody>
      </p:sp>
      <p:sp>
        <p:nvSpPr>
          <p:cNvPr id="179" name="Google Shape;179;p28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80" name="Google Shape;18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8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/>
          <p:nvPr>
            <p:ph type="title"/>
          </p:nvPr>
        </p:nvSpPr>
        <p:spPr>
          <a:xfrm>
            <a:off x="458787" y="115887"/>
            <a:ext cx="8229600" cy="1060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TRAUMATISMO</a:t>
            </a:r>
            <a:endParaRPr/>
          </a:p>
        </p:txBody>
      </p:sp>
      <p:sp>
        <p:nvSpPr>
          <p:cNvPr id="105" name="Google Shape;105;p1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340"/>
              <a:buFont typeface="Noto Sans Symbols"/>
              <a:buChar char="■"/>
            </a:pP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LESIÓN ÓSEA, MUSCULAR O ARTICULAR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340"/>
              <a:buFont typeface="Noto Sans Symbols"/>
              <a:buChar char="■"/>
            </a:pP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CONSECUENCIA DE LA APLICACIÓN DE UNA FUERZA SOBRE EL CUERPO.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SzPts val="2340"/>
              <a:buNone/>
            </a:pP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title"/>
          </p:nvPr>
        </p:nvSpPr>
        <p:spPr>
          <a:xfrm>
            <a:off x="457200" y="115887"/>
            <a:ext cx="8229600" cy="1084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ESGUINCE</a:t>
            </a:r>
            <a:endParaRPr/>
          </a:p>
        </p:txBody>
      </p:sp>
      <p:sp>
        <p:nvSpPr>
          <p:cNvPr id="111" name="Google Shape;111;p17"/>
          <p:cNvSpPr txBox="1"/>
          <p:nvPr>
            <p:ph idx="1" type="body"/>
          </p:nvPr>
        </p:nvSpPr>
        <p:spPr>
          <a:xfrm>
            <a:off x="539750" y="1628775"/>
            <a:ext cx="5051425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SEPARACIÓN MOMENTÁNEA DE LAS SUPERFICIES ARTICULARES.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 PRODUCE UN ESTIRAMIENTO O ROTURA DE LOS LIGAMENTOS.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MOVIMIENTO FORZADO.</a:t>
            </a:r>
            <a:endParaRPr/>
          </a:p>
        </p:txBody>
      </p:sp>
      <p:pic>
        <p:nvPicPr>
          <p:cNvPr descr="ESGUINCE" id="112" name="Google Shape;112;p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95962" y="2205037"/>
            <a:ext cx="3048000" cy="2217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468312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18" name="Google Shape;118;p18"/>
          <p:cNvSpPr txBox="1"/>
          <p:nvPr>
            <p:ph idx="1" type="body"/>
          </p:nvPr>
        </p:nvSpPr>
        <p:spPr>
          <a:xfrm>
            <a:off x="889000" y="1628775"/>
            <a:ext cx="713898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DOLOR.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INFLAMACIÓN.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IMPOTENCIA FUNCIONAL.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/>
          <p:nvPr>
            <p:ph type="title"/>
          </p:nvPr>
        </p:nvSpPr>
        <p:spPr>
          <a:xfrm>
            <a:off x="457200" y="115887"/>
            <a:ext cx="8229600" cy="1190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24" name="Google Shape;124;p19"/>
          <p:cNvSpPr txBox="1"/>
          <p:nvPr>
            <p:ph idx="1" type="body"/>
          </p:nvPr>
        </p:nvSpPr>
        <p:spPr>
          <a:xfrm>
            <a:off x="471487" y="1557337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FRÍO LOCAL.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INMOVILIZAR LA ARTICULACIÓN.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LEVANTAR LA EXTREMIDAD.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REPOSO.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TRASLADAR A UN CENTRO SANITARIO.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539750" y="188912"/>
            <a:ext cx="8229600" cy="987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LUXACIONES</a:t>
            </a:r>
            <a:endParaRPr/>
          </a:p>
        </p:txBody>
      </p:sp>
      <p:sp>
        <p:nvSpPr>
          <p:cNvPr id="130" name="Google Shape;130;p20"/>
          <p:cNvSpPr txBox="1"/>
          <p:nvPr>
            <p:ph idx="1" type="body"/>
          </p:nvPr>
        </p:nvSpPr>
        <p:spPr>
          <a:xfrm>
            <a:off x="479425" y="1557337"/>
            <a:ext cx="510063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SEPARACIÓN </a:t>
            </a:r>
            <a:r>
              <a:rPr b="1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MANTENIDA</a:t>
            </a: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DE LAS SUPERFICIES ARTICULARES.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 PRODUCE UN ESTIRAMIENTO O ROTURA DE LOS LIGAMENTOS.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MOVIMIENTO FORZADO O GOLPE.</a:t>
            </a:r>
            <a:endParaRPr/>
          </a:p>
        </p:txBody>
      </p:sp>
      <p:pic>
        <p:nvPicPr>
          <p:cNvPr descr="17259" id="131" name="Google Shape;131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56250" y="2420937"/>
            <a:ext cx="3540125" cy="283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>
            <p:ph type="title"/>
          </p:nvPr>
        </p:nvSpPr>
        <p:spPr>
          <a:xfrm>
            <a:off x="395287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37" name="Google Shape;137;p21"/>
          <p:cNvSpPr txBox="1"/>
          <p:nvPr>
            <p:ph idx="1" type="body"/>
          </p:nvPr>
        </p:nvSpPr>
        <p:spPr>
          <a:xfrm>
            <a:off x="981075" y="1700212"/>
            <a:ext cx="7058025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DOLOR INTENSO.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INFLAMACIÓN.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DEFORMIDAD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IMPOTENCIA FUNCIONAL.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/>
          <p:nvPr>
            <p:ph type="title"/>
          </p:nvPr>
        </p:nvSpPr>
        <p:spPr>
          <a:xfrm>
            <a:off x="457200" y="4445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43" name="Google Shape;143;p22"/>
          <p:cNvSpPr txBox="1"/>
          <p:nvPr>
            <p:ph idx="1" type="body"/>
          </p:nvPr>
        </p:nvSpPr>
        <p:spPr>
          <a:xfrm>
            <a:off x="449262" y="1416050"/>
            <a:ext cx="837088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FRÍO LOCAL.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INMOVILIZAR LA EXTREMIDAD TAL COMO ESTÁ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INTENTAR RECOLOCAR LA ARTICULACIÓN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REPOSO.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TRASLADAR A UN CENTRO SANITARIO.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442912" y="4445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FRACTURAS</a:t>
            </a:r>
            <a:endParaRPr/>
          </a:p>
        </p:txBody>
      </p:sp>
      <p:sp>
        <p:nvSpPr>
          <p:cNvPr id="149" name="Google Shape;149;p23"/>
          <p:cNvSpPr txBox="1"/>
          <p:nvPr>
            <p:ph idx="1" type="body"/>
          </p:nvPr>
        </p:nvSpPr>
        <p:spPr>
          <a:xfrm>
            <a:off x="457200" y="1981200"/>
            <a:ext cx="5267325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PÉRDIDA DE CONTINUIDAD DEL HUESO.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CERRADA: LA PIEL ESTÁ INTACTA.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ABIERTA: LA PIEL SE ROMPE PRODUCIENDO UNA HERIDA.</a:t>
            </a:r>
            <a:endParaRPr/>
          </a:p>
        </p:txBody>
      </p:sp>
      <p:pic>
        <p:nvPicPr>
          <p:cNvPr descr="Tib_Fib_Fx" id="150" name="Google Shape;150;p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16687" y="1981200"/>
            <a:ext cx="1958975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xtura">
  <a:themeElements>
    <a:clrScheme name="Textura 4">
      <a:dk1>
        <a:srgbClr val="004E4C"/>
      </a:dk1>
      <a:lt1>
        <a:srgbClr val="FFFFFF"/>
      </a:lt1>
      <a:dk2>
        <a:srgbClr val="006666"/>
      </a:dk2>
      <a:lt2>
        <a:srgbClr val="FFFFCC"/>
      </a:lt2>
      <a:accent1>
        <a:srgbClr val="FFCC00"/>
      </a:accent1>
      <a:accent2>
        <a:srgbClr val="00B0AC"/>
      </a:accent2>
      <a:accent3>
        <a:srgbClr val="AAB8B8"/>
      </a:accent3>
      <a:accent4>
        <a:srgbClr val="DADADA"/>
      </a:accent4>
      <a:accent5>
        <a:srgbClr val="FFE2AA"/>
      </a:accent5>
      <a:accent6>
        <a:srgbClr val="009F9B"/>
      </a:accent6>
      <a:hlink>
        <a:srgbClr val="BA7C3E"/>
      </a:hlink>
      <a:folHlink>
        <a:srgbClr val="724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