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3" r:id="rId3"/>
    <p:sldId id="257" r:id="rId4"/>
    <p:sldId id="269" r:id="rId5"/>
    <p:sldId id="261" r:id="rId6"/>
    <p:sldId id="270" r:id="rId7"/>
    <p:sldId id="298" r:id="rId8"/>
    <p:sldId id="262" r:id="rId9"/>
    <p:sldId id="265" r:id="rId10"/>
    <p:sldId id="309" r:id="rId11"/>
    <p:sldId id="268" r:id="rId12"/>
    <p:sldId id="266" r:id="rId13"/>
    <p:sldId id="280" r:id="rId14"/>
    <p:sldId id="279" r:id="rId15"/>
    <p:sldId id="282" r:id="rId16"/>
    <p:sldId id="311" r:id="rId17"/>
    <p:sldId id="264" r:id="rId18"/>
    <p:sldId id="284" r:id="rId19"/>
    <p:sldId id="312" r:id="rId20"/>
    <p:sldId id="30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1B"/>
    <a:srgbClr val="1D4288"/>
    <a:srgbClr val="A3B8CC"/>
    <a:srgbClr val="9CA0A3"/>
    <a:srgbClr val="7DFEB9"/>
    <a:srgbClr val="2C313D"/>
    <a:srgbClr val="0000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>
        <p:scale>
          <a:sx n="101" d="100"/>
          <a:sy n="101" d="100"/>
        </p:scale>
        <p:origin x="-9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4663A-A506-4EDD-8ECD-51DABFAAAB1D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123F-39F8-4DBC-B754-A0C20233836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68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Emilio</a:t>
            </a:r>
            <a:r>
              <a:rPr lang="es-ES" baseline="0" dirty="0" smtClean="0"/>
              <a:t> Bordona + Nuevo Logotipo: Insertar Video.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123F-39F8-4DBC-B754-A0C20233836D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31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123F-39F8-4DBC-B754-A0C20233836D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03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Modalidades</a:t>
            </a:r>
            <a:r>
              <a:rPr lang="es-ES" baseline="0" dirty="0" smtClean="0"/>
              <a:t> de programa: International vs Convivencia en familia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123F-39F8-4DBC-B754-A0C20233836D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13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Modalidades</a:t>
            </a:r>
            <a:r>
              <a:rPr lang="es-ES" baseline="0" dirty="0" smtClean="0"/>
              <a:t> de programa: International vs Convivencia en familia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123F-39F8-4DBC-B754-A0C20233836D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9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Modalidades</a:t>
            </a:r>
            <a:r>
              <a:rPr lang="es-ES" baseline="0" dirty="0" smtClean="0"/>
              <a:t> de programa: International vs Convivencia en familia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123F-39F8-4DBC-B754-A0C20233836D}" type="slidenum">
              <a:rPr lang="es-ES" smtClean="0">
                <a:solidFill>
                  <a:prstClr val="black"/>
                </a:solidFill>
              </a:rPr>
              <a:pPr/>
              <a:t>14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45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Modalidades</a:t>
            </a:r>
            <a:r>
              <a:rPr lang="es-ES" baseline="0" dirty="0" smtClean="0"/>
              <a:t> de programa: International vs Convivencia en familia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123F-39F8-4DBC-B754-A0C20233836D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4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Modalidades</a:t>
            </a:r>
            <a:r>
              <a:rPr lang="es-ES" baseline="0" dirty="0" smtClean="0"/>
              <a:t> de programa: International vs Convivencia en familia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4123F-39F8-4DBC-B754-A0C20233836D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5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65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0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02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8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31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88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0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77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58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83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09727-795C-47E2-B0B6-056092918E49}" type="datetimeFigureOut">
              <a:rPr lang="es-ES" smtClean="0"/>
              <a:pPr/>
              <a:t>15/10/2019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A8B8-E19E-4B15-B589-143E334F58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28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272" y="2594978"/>
            <a:ext cx="10401300" cy="1005681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DD31B"/>
                </a:solidFill>
                <a:latin typeface="ClanPro-Ultra" panose="020B0B04030101020102" pitchFamily="34" charset="0"/>
              </a:rPr>
              <a:t>ENGLISH WEEK 2020</a:t>
            </a:r>
            <a:endParaRPr lang="es-ES" sz="6600" dirty="0">
              <a:solidFill>
                <a:srgbClr val="FDD31B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8922" y="3600659"/>
            <a:ext cx="9144000" cy="1104506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entonSans Bold" panose="02000503000000020004" pitchFamily="50" charset="0"/>
              </a:rPr>
              <a:t>VIAJE BRAY (IRLANDA)</a:t>
            </a:r>
          </a:p>
          <a:p>
            <a:r>
              <a:rPr lang="es-ES" sz="3600" dirty="0" smtClean="0">
                <a:solidFill>
                  <a:schemeClr val="bg1"/>
                </a:solidFill>
                <a:latin typeface="BentonSans Bold" panose="02000503000000020004" pitchFamily="50" charset="0"/>
              </a:rPr>
              <a:t>IES JOSE MOR DE FUENTES </a:t>
            </a:r>
          </a:p>
          <a:p>
            <a:r>
              <a:rPr lang="es-ES" sz="3600" dirty="0" smtClean="0">
                <a:solidFill>
                  <a:schemeClr val="bg1"/>
                </a:solidFill>
                <a:latin typeface="BentonSans Bold" panose="02000503000000020004" pitchFamily="50" charset="0"/>
              </a:rPr>
              <a:t>20-26 OCTUBRE 2019</a:t>
            </a:r>
            <a:endParaRPr lang="es-ES" sz="3600" dirty="0">
              <a:solidFill>
                <a:schemeClr val="bg1"/>
              </a:solidFill>
              <a:latin typeface="BentonSans Bold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60020" y="-91440"/>
            <a:ext cx="10721340" cy="7029450"/>
          </a:xfrm>
          <a:prstGeom prst="rect">
            <a:avLst/>
          </a:prstGeom>
          <a:solidFill>
            <a:srgbClr val="FDD3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591888" y="731361"/>
            <a:ext cx="4642035" cy="5288439"/>
          </a:xfrm>
        </p:spPr>
        <p:txBody>
          <a:bodyPr>
            <a:noAutofit/>
          </a:bodyPr>
          <a:lstStyle/>
          <a:p>
            <a:pPr>
              <a:buClr>
                <a:srgbClr val="FDD31B"/>
              </a:buClr>
            </a:pPr>
            <a:r>
              <a:rPr lang="es-ES" sz="1600" dirty="0" smtClean="0">
                <a:latin typeface="BentonSans Bold" panose="02000503000000020004" pitchFamily="50" charset="0"/>
              </a:rPr>
              <a:t>LOCALIDAD COSTERA </a:t>
            </a:r>
          </a:p>
          <a:p>
            <a:pPr>
              <a:buClr>
                <a:srgbClr val="FDD31B"/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BentonSans Bold" panose="02000503000000020004" pitchFamily="50" charset="0"/>
              </a:rPr>
              <a:t>A MENOS DE 30 MINUTOS DE DUBLÍN EN TREN </a:t>
            </a:r>
          </a:p>
          <a:p>
            <a:pPr>
              <a:buClr>
                <a:srgbClr val="FDD31B"/>
              </a:buClr>
              <a:buFont typeface="Wingdings" panose="05000000000000000000" pitchFamily="2" charset="2"/>
              <a:buChar char="Ø"/>
            </a:pPr>
            <a:r>
              <a:rPr lang="es-ES" sz="1600" dirty="0" smtClean="0">
                <a:latin typeface="BentonSans Bold" panose="02000503000000020004" pitchFamily="50" charset="0"/>
              </a:rPr>
              <a:t>BRAY ES MUY TRANQUILO Y ES POSIBLE MOVERSE A PIE </a:t>
            </a:r>
          </a:p>
          <a:p>
            <a:pPr>
              <a:buClr>
                <a:srgbClr val="FDD31B"/>
              </a:buClr>
              <a:buFont typeface="Wingdings" panose="05000000000000000000" pitchFamily="2" charset="2"/>
              <a:buChar char="Ø"/>
            </a:pPr>
            <a:endParaRPr lang="es-ES" sz="1600" dirty="0" smtClean="0">
              <a:latin typeface="BentonSans Bold" panose="02000503000000020004" pitchFamily="50" charset="0"/>
            </a:endParaRPr>
          </a:p>
          <a:p>
            <a:pPr>
              <a:buClr>
                <a:srgbClr val="FDD31B"/>
              </a:buClr>
              <a:buFont typeface="Wingdings" panose="05000000000000000000" pitchFamily="2" charset="2"/>
              <a:buChar char="Ø"/>
            </a:pPr>
            <a:endParaRPr lang="es-ES" sz="1600" dirty="0" smtClean="0">
              <a:latin typeface="BentonSans Bold" panose="02000503000000020004" pitchFamily="50" charset="0"/>
            </a:endParaRP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27" y="2143645"/>
            <a:ext cx="4735098" cy="2658868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52" y="3977943"/>
            <a:ext cx="4898036" cy="244901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410525" y="1605479"/>
            <a:ext cx="3600000" cy="3600000"/>
          </a:xfrm>
          <a:prstGeom prst="ellipse">
            <a:avLst/>
          </a:prstGeom>
          <a:solidFill>
            <a:srgbClr val="2C313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FDD31B"/>
                </a:solidFill>
                <a:latin typeface="ClanPro-Ultra" panose="020B0B04030101020102" pitchFamily="34" charset="0"/>
              </a:rPr>
              <a:t>BRAY</a:t>
            </a:r>
            <a:endParaRPr lang="es-ES" sz="2800" dirty="0">
              <a:solidFill>
                <a:srgbClr val="FDD31B"/>
              </a:solidFill>
              <a:latin typeface="ClanPro-Ultra" panose="020B0B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4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4922520" cy="5491163"/>
          </a:xfrm>
        </p:spPr>
        <p:txBody>
          <a:bodyPr/>
          <a:lstStyle/>
          <a:p>
            <a:pPr marL="0" indent="0" algn="r">
              <a:buNone/>
            </a:pPr>
            <a:r>
              <a:rPr lang="es-ES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BRAY</a:t>
            </a:r>
          </a:p>
          <a:p>
            <a:pPr marL="0" indent="0" algn="r">
              <a:buNone/>
            </a:pPr>
            <a:endParaRPr lang="es-ES" dirty="0" smtClean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Está a menos de media hora en tren del centro de Dublín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Localidad muy tranquila. Es posible ir a pie a la escuela</a:t>
            </a:r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La escuela recibe muchos grupos de escolares durante todo el año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Muy buenos profesionales nativos y materiales didácticos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Desarrollan un proyecto (tipo programa de radio) a lo largo de la estancia</a:t>
            </a:r>
          </a:p>
          <a:p>
            <a:pPr algn="r"/>
            <a:r>
              <a:rPr lang="es-ES" sz="1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Las clases tendrán lugar por la mañana de 9 a 13 </a:t>
            </a:r>
            <a:r>
              <a:rPr lang="es-ES" sz="1600" dirty="0" err="1" smtClean="0">
                <a:solidFill>
                  <a:schemeClr val="bg1"/>
                </a:solidFill>
                <a:latin typeface="ClanPro-Ultra" panose="020B0B04030101020102" pitchFamily="34" charset="0"/>
              </a:rPr>
              <a:t>aprox</a:t>
            </a:r>
            <a:r>
              <a:rPr lang="es-ES" sz="1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…(descansos entre clases)</a:t>
            </a: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marL="0" indent="0" algn="r">
              <a:buNone/>
            </a:pPr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2230" y="685800"/>
            <a:ext cx="4941570" cy="54911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ClanPro-Ultra" panose="020B0B04030101020102" pitchFamily="34" charset="0"/>
              </a:rPr>
              <a:t>LA ESCUELA</a:t>
            </a:r>
          </a:p>
          <a:p>
            <a:pPr marL="0" indent="0">
              <a:buNone/>
            </a:pPr>
            <a:endParaRPr lang="es-ES" dirty="0">
              <a:latin typeface="ClanPro-Ultra" panose="020B0B04030101020102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1455540"/>
            <a:ext cx="3638550" cy="204668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4271963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8210" y="1120140"/>
            <a:ext cx="10203180" cy="2891789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  <a:t>3.</a:t>
            </a:r>
            <a:b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</a:br>
            <a: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  <a:t>EL CONTENIDO</a:t>
            </a:r>
            <a:endParaRPr lang="es-ES" sz="6600" dirty="0">
              <a:solidFill>
                <a:srgbClr val="2C313D"/>
              </a:solidFill>
              <a:latin typeface="ClanPro-Ultra" panose="020B0B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4922520" cy="5491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dirty="0" smtClean="0">
                <a:latin typeface="ClanPro-Ultra" panose="020B0B04030101020102" pitchFamily="34" charset="0"/>
              </a:rPr>
              <a:t>¿CÓMO SON LAS FAMILIAS?</a:t>
            </a:r>
          </a:p>
          <a:p>
            <a:pPr marL="0" indent="0" algn="r">
              <a:buNone/>
            </a:pPr>
            <a:endParaRPr lang="es-ES" dirty="0" smtClean="0">
              <a:latin typeface="ClanPro-Ultra" panose="020B0B04030101020102" pitchFamily="34" charset="0"/>
            </a:endParaRP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COLABORAN CON LA ESCUELA Y ESTÁN SUPERVISADAS 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CERTIFICADAS POR LAS INSTITUCIONES PERTINENTES (BRITISH COUNCIL...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2 O 3 ESTUDIANTES DEL GRUPO POR FAMILIA.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CUIDAN AL ESTUDIANTE (PENSIÓN COMPLETA/LAVADO DE ROPA/COMUNICACIÓN CON LA ESCUELA/HORARIOS)</a:t>
            </a:r>
          </a:p>
          <a:p>
            <a:pPr algn="r"/>
            <a:r>
              <a:rPr lang="es-ES" sz="1600" i="1" dirty="0" smtClean="0">
                <a:latin typeface="BentonSans Regular" panose="02000503000000020004" pitchFamily="50" charset="0"/>
              </a:rPr>
              <a:t>SON DE TODO TIPO: </a:t>
            </a:r>
            <a:r>
              <a:rPr lang="es-ES" sz="1600" dirty="0" smtClean="0">
                <a:latin typeface="BentonSans Regular" panose="02000503000000020004" pitchFamily="50" charset="0"/>
              </a:rPr>
              <a:t>DISTINTAS COMPOSICIONES FAMILIARES, ORÍGENES, ETC.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VIVEN EN ZONAS RESIDENCIALES</a:t>
            </a:r>
            <a:endParaRPr lang="es-ES" sz="1600" dirty="0" smtClean="0">
              <a:latin typeface="ClanPro-Ultra" panose="020B0B04030101020102" pitchFamily="34" charset="0"/>
            </a:endParaRPr>
          </a:p>
          <a:p>
            <a:pPr marL="0" indent="0" algn="r">
              <a:buNone/>
            </a:pPr>
            <a:endParaRPr lang="es-ES" sz="1600" dirty="0" smtClean="0">
              <a:latin typeface="ClanPro-Ultra" panose="020B0B04030101020102" pitchFamily="34" charset="0"/>
            </a:endParaRPr>
          </a:p>
          <a:p>
            <a:pPr marL="0" indent="0" algn="r">
              <a:buNone/>
            </a:pPr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2230" y="685800"/>
            <a:ext cx="494157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>
              <a:latin typeface="ClanPro-Ultra" panose="020B0B04030101020102" pitchFamily="34" charset="0"/>
            </a:endParaRPr>
          </a:p>
          <a:p>
            <a:pPr marL="0" indent="0">
              <a:buNone/>
            </a:pPr>
            <a:endParaRPr lang="es-ES" dirty="0">
              <a:latin typeface="ClanPro-Ultra" panose="020B0B04030101020102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27381" r="27559" b="18810"/>
          <a:stretch/>
        </p:blipFill>
        <p:spPr>
          <a:xfrm>
            <a:off x="6359978" y="1583871"/>
            <a:ext cx="5568043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4922520" cy="5491163"/>
          </a:xfrm>
        </p:spPr>
        <p:txBody>
          <a:bodyPr/>
          <a:lstStyle/>
          <a:p>
            <a:pPr marL="0" indent="0" algn="r">
              <a:buNone/>
            </a:pPr>
            <a:r>
              <a:rPr lang="es-ES" dirty="0" smtClean="0">
                <a:latin typeface="ClanPro-Ultra" panose="020B0B04030101020102" pitchFamily="34" charset="0"/>
              </a:rPr>
              <a:t>LLEGADA A LAS CIUDADES</a:t>
            </a:r>
          </a:p>
          <a:p>
            <a:pPr marL="0" indent="0" algn="r">
              <a:buNone/>
            </a:pPr>
            <a:endParaRPr lang="es-ES" dirty="0" smtClean="0">
              <a:latin typeface="ClanPro-Ultra" panose="020B0B04030101020102" pitchFamily="34" charset="0"/>
            </a:endParaRPr>
          </a:p>
          <a:p>
            <a:pPr algn="r"/>
            <a:r>
              <a:rPr lang="es-ES" sz="1600" dirty="0" smtClean="0">
                <a:latin typeface="ClanPro-Ultra" panose="020B0B04030101020102" pitchFamily="34" charset="0"/>
              </a:rPr>
              <a:t>MEETING POINT AEROPUERTO: Representante de la escuela y autobús</a:t>
            </a:r>
          </a:p>
          <a:p>
            <a:pPr algn="r"/>
            <a:r>
              <a:rPr lang="es-ES" sz="1600" dirty="0">
                <a:latin typeface="ClanPro-Ultra" panose="020B0B04030101020102" pitchFamily="34" charset="0"/>
              </a:rPr>
              <a:t>MEETING POINT </a:t>
            </a:r>
            <a:r>
              <a:rPr lang="es-ES" sz="1600" dirty="0" smtClean="0">
                <a:latin typeface="ClanPro-Ultra" panose="020B0B04030101020102" pitchFamily="34" charset="0"/>
              </a:rPr>
              <a:t>CIUDAD: </a:t>
            </a:r>
            <a:r>
              <a:rPr lang="es-ES" sz="1600" dirty="0">
                <a:latin typeface="ClanPro-Ultra" panose="020B0B04030101020102" pitchFamily="34" charset="0"/>
              </a:rPr>
              <a:t>Representante de la </a:t>
            </a:r>
            <a:r>
              <a:rPr lang="es-ES" sz="1600" dirty="0" smtClean="0">
                <a:latin typeface="ClanPro-Ultra" panose="020B0B04030101020102" pitchFamily="34" charset="0"/>
              </a:rPr>
              <a:t>escuela o coordinador </a:t>
            </a:r>
            <a:r>
              <a:rPr lang="es-ES" sz="1600" dirty="0">
                <a:latin typeface="ClanPro-Ultra" panose="020B0B04030101020102" pitchFamily="34" charset="0"/>
              </a:rPr>
              <a:t>y </a:t>
            </a:r>
            <a:r>
              <a:rPr lang="es-ES" sz="1600" dirty="0" smtClean="0">
                <a:latin typeface="ClanPro-Ultra" panose="020B0B04030101020102" pitchFamily="34" charset="0"/>
              </a:rPr>
              <a:t>familias</a:t>
            </a:r>
          </a:p>
          <a:p>
            <a:pPr algn="r"/>
            <a:r>
              <a:rPr lang="es-ES" sz="1600" dirty="0" smtClean="0">
                <a:latin typeface="ClanPro-Ultra" panose="020B0B04030101020102" pitchFamily="34" charset="0"/>
              </a:rPr>
              <a:t>Todas las familias conocen el funcionamiento de la escuela, los horarios de los estudiantes y lo que tienen que hacer al día siguiente</a:t>
            </a:r>
            <a:endParaRPr lang="es-ES" sz="1600" dirty="0"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marL="0" indent="0" algn="r">
              <a:buNone/>
            </a:pPr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2230" y="685800"/>
            <a:ext cx="4941570" cy="5491163"/>
          </a:xfrm>
        </p:spPr>
        <p:txBody>
          <a:bodyPr/>
          <a:lstStyle/>
          <a:p>
            <a:pPr marL="0" indent="0">
              <a:buNone/>
            </a:pPr>
            <a:endParaRPr lang="es-ES" dirty="0" smtClean="0">
              <a:latin typeface="ClanPro-Ultra" panose="020B0B04030101020102" pitchFamily="34" charset="0"/>
            </a:endParaRPr>
          </a:p>
          <a:p>
            <a:pPr marL="0" indent="0">
              <a:buNone/>
            </a:pPr>
            <a:endParaRPr lang="es-ES" dirty="0">
              <a:latin typeface="ClanPro-Ultra" panose="020B0B04030101020102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" t="6429" r="14702"/>
          <a:stretch/>
        </p:blipFill>
        <p:spPr>
          <a:xfrm>
            <a:off x="7259500" y="1450125"/>
            <a:ext cx="4214587" cy="368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3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4922520" cy="549116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latin typeface="ClanPro-Ultra" panose="020B0B04030101020102" pitchFamily="34" charset="0"/>
              </a:rPr>
              <a:t>PRIMER DÍA DE CLASE </a:t>
            </a:r>
          </a:p>
          <a:p>
            <a:pPr marL="0" indent="0" algn="r">
              <a:buNone/>
            </a:pPr>
            <a:endParaRPr lang="es-ES" dirty="0" smtClean="0">
              <a:latin typeface="ClanPro-Ultra" panose="020B0B04030101020102" pitchFamily="34" charset="0"/>
            </a:endParaRP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FAMILIAS MUESTRAN EL CAMINO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BIENVENIDA  ESCUELA</a:t>
            </a:r>
            <a:endParaRPr lang="es-ES" sz="1600" dirty="0">
              <a:latin typeface="BentonSans Regular" panose="02000503000000020004" pitchFamily="50" charset="0"/>
            </a:endParaRP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APRENDER A RECONOCER EL ENTORNO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TOUR GUIADO POR LA LOCALIDAD</a:t>
            </a: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marL="0" indent="0" algn="r">
              <a:buNone/>
            </a:pPr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2230" y="685800"/>
            <a:ext cx="4941570" cy="5491163"/>
          </a:xfrm>
        </p:spPr>
        <p:txBody>
          <a:bodyPr/>
          <a:lstStyle/>
          <a:p>
            <a:pPr marL="0" indent="0">
              <a:buNone/>
            </a:pPr>
            <a:endParaRPr lang="es-ES" dirty="0" smtClean="0">
              <a:latin typeface="ClanPro-Ultra" panose="020B0B04030101020102" pitchFamily="34" charset="0"/>
            </a:endParaRPr>
          </a:p>
          <a:p>
            <a:pPr marL="0" indent="0">
              <a:buNone/>
            </a:pPr>
            <a:endParaRPr lang="es-ES" dirty="0">
              <a:latin typeface="ClanPro-Ultra" panose="020B0B04030101020102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22" y="3810000"/>
            <a:ext cx="3048000" cy="304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37" y="0"/>
            <a:ext cx="3854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037" t="38311" r="29407" b="33147"/>
          <a:stretch/>
        </p:blipFill>
        <p:spPr>
          <a:xfrm>
            <a:off x="368299" y="1333500"/>
            <a:ext cx="1124142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5390" y="1408112"/>
            <a:ext cx="9860280" cy="3426778"/>
          </a:xfrm>
        </p:spPr>
        <p:txBody>
          <a:bodyPr>
            <a:normAutofit/>
          </a:bodyPr>
          <a:lstStyle/>
          <a:p>
            <a:r>
              <a:rPr lang="es-ES" sz="6600" dirty="0">
                <a:solidFill>
                  <a:srgbClr val="2C313D"/>
                </a:solidFill>
                <a:latin typeface="ClanPro-Ultra" panose="020B0B04030101020102" pitchFamily="34" charset="0"/>
              </a:rPr>
              <a:t>4</a:t>
            </a:r>
            <a: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  <a:t>.</a:t>
            </a:r>
            <a:b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</a:br>
            <a: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  <a:t>VISITAS Y ACTIVIDADES</a:t>
            </a:r>
            <a:endParaRPr lang="es-ES" sz="6600" dirty="0">
              <a:solidFill>
                <a:srgbClr val="2C313D"/>
              </a:solidFill>
              <a:latin typeface="ClanPro-Ultra" panose="020B0B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960866" y="92575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685800"/>
            <a:ext cx="4922520" cy="54911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dirty="0" smtClean="0">
                <a:latin typeface="ClanPro-Ultra" panose="020B0B04030101020102" pitchFamily="34" charset="0"/>
              </a:rPr>
              <a:t>BRAY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TOUR POR DUBLIN: EL PERSONAL DE LA ESCUELA ACOMPAÑA AL GRUPO Y HACEN UNA VISITA GUIADA POR LOS MONUMENTOS MÁS CONOCIDOS DE LA CIUDAD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VISITA CULTURAL: EL GRUPO VISITARÁ DALKEY CASTLE UNA DE LAS ATRACCIONES TURÍSTICAS MÁS REPRESENTATIVAS DE LA CIUDAD. 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EXCURSION DE DIA COMPLETO A GLENDALOUGH (PARQUE NACIONAL Y MONUMENTO ANTURAL). EL GRUPO HARÁ UNA PARADA EN POWERSCOURT GARDENS UN JARDIN BOTÁNICO GIGANTESCO IMPRESCINDIBLE. </a:t>
            </a:r>
          </a:p>
          <a:p>
            <a:pPr algn="r"/>
            <a:r>
              <a:rPr lang="es-ES" sz="1600" dirty="0" smtClean="0">
                <a:latin typeface="BentonSans Regular" panose="02000503000000020004" pitchFamily="50" charset="0"/>
              </a:rPr>
              <a:t>ACTIVIDAD LÚDICA: SCAVENGER HUNT. LOS ESTUDIANTES DISFRUTARÁN DE UNA GYMKANA PARA REFORZAR EL USO DEL INGLÉS, CONOCER COSAS SOBRE IRLANDA Y PASAR UN MOMENTO DIVERTIDÍSIMO.</a:t>
            </a:r>
          </a:p>
          <a:p>
            <a:pPr algn="r"/>
            <a:endParaRPr lang="es-ES" sz="1600" dirty="0" smtClean="0">
              <a:latin typeface="ClanPro-Ultra" panose="020B0B04030101020102" pitchFamily="34" charset="0"/>
            </a:endParaRPr>
          </a:p>
          <a:p>
            <a:pPr marL="0" indent="0" algn="r">
              <a:buNone/>
            </a:pPr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  <a:p>
            <a:pPr algn="r"/>
            <a:endParaRPr lang="es-ES" sz="16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2230" y="685800"/>
            <a:ext cx="494157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>
              <a:latin typeface="ClanPro-Ultra" panose="020B0B04030101020102" pitchFamily="34" charset="0"/>
            </a:endParaRPr>
          </a:p>
          <a:p>
            <a:pPr marL="0" indent="0">
              <a:buNone/>
            </a:pPr>
            <a:endParaRPr lang="es-ES" dirty="0">
              <a:latin typeface="ClanPro-Ultra" panose="020B0B04030101020102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30" y="2146253"/>
            <a:ext cx="4484400" cy="235431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77699" y="1378857"/>
            <a:ext cx="36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glendalough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5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4000" b="1" dirty="0" smtClean="0">
                <a:latin typeface="+mn-lt"/>
              </a:rPr>
              <a:t>TELÉFONO DE CONTACTO</a:t>
            </a:r>
            <a:r>
              <a:rPr lang="es-ES" sz="4000" b="1" smtClean="0">
                <a:latin typeface="+mn-lt"/>
              </a:rPr>
              <a:t/>
            </a:r>
            <a:br>
              <a:rPr lang="es-ES" sz="4000" b="1" smtClean="0">
                <a:latin typeface="+mn-lt"/>
              </a:rPr>
            </a:br>
            <a:r>
              <a:rPr lang="es-ES" b="1" smtClean="0"/>
              <a:t>685 023 075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pPr>
              <a:buNone/>
            </a:pPr>
            <a:r>
              <a:rPr lang="es-ES" sz="3600" b="1" dirty="0" smtClean="0"/>
              <a:t>HORA Y LUGAR DE SALIDA</a:t>
            </a:r>
            <a:endParaRPr lang="es-ES" sz="3600" dirty="0" smtClean="0"/>
          </a:p>
          <a:p>
            <a:pPr>
              <a:buNone/>
            </a:pPr>
            <a:r>
              <a:rPr lang="es-ES" sz="3600" dirty="0" smtClean="0"/>
              <a:t>IES MOR DE FUENTES</a:t>
            </a:r>
          </a:p>
          <a:p>
            <a:pPr>
              <a:buNone/>
            </a:pPr>
            <a:r>
              <a:rPr lang="es-ES" sz="3600" b="1" dirty="0" smtClean="0"/>
              <a:t>20/10      7.30am</a:t>
            </a:r>
          </a:p>
          <a:p>
            <a:pPr>
              <a:buNone/>
            </a:pPr>
            <a:endParaRPr lang="es-ES" sz="3600" b="1" dirty="0" smtClean="0"/>
          </a:p>
          <a:p>
            <a:pPr>
              <a:buNone/>
            </a:pPr>
            <a:r>
              <a:rPr lang="es-ES" sz="3600" b="1" dirty="0" smtClean="0"/>
              <a:t>VUELO IDA     VY8720 (</a:t>
            </a:r>
            <a:r>
              <a:rPr lang="es-ES" sz="3600" b="1" dirty="0" err="1" smtClean="0"/>
              <a:t>Vueling</a:t>
            </a:r>
            <a:r>
              <a:rPr lang="es-ES" sz="3600" b="1" dirty="0" smtClean="0"/>
              <a:t>) 12.40</a:t>
            </a:r>
          </a:p>
          <a:p>
            <a:pPr>
              <a:buNone/>
            </a:pPr>
            <a:r>
              <a:rPr lang="es-ES" sz="3600" b="1" dirty="0" smtClean="0"/>
              <a:t>VUELO VUELTA VY8721</a:t>
            </a:r>
          </a:p>
          <a:p>
            <a:pPr>
              <a:buNone/>
            </a:pPr>
            <a:r>
              <a:rPr lang="es-ES" sz="3600" b="1" dirty="0" smtClean="0"/>
              <a:t>(</a:t>
            </a:r>
            <a:r>
              <a:rPr lang="es-ES" sz="3600" b="1" dirty="0" err="1" smtClean="0"/>
              <a:t>Vueling</a:t>
            </a:r>
            <a:r>
              <a:rPr lang="es-ES" sz="3600" b="1" dirty="0" smtClean="0"/>
              <a:t>) 15.05</a:t>
            </a:r>
          </a:p>
          <a:p>
            <a:pPr>
              <a:buNone/>
            </a:pPr>
            <a:endParaRPr lang="es-ES" sz="3600" b="1" dirty="0" smtClean="0"/>
          </a:p>
          <a:p>
            <a:pPr>
              <a:buNone/>
            </a:pPr>
            <a:endParaRPr lang="es-ES" sz="2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95059" y="-80010"/>
            <a:ext cx="6438900" cy="7109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" sz="6000" dirty="0">
              <a:solidFill>
                <a:prstClr val="white"/>
              </a:solidFill>
              <a:latin typeface="ClanPro-Ultra" panose="020B0B04030101020102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175" y="295908"/>
            <a:ext cx="6999410" cy="1779077"/>
          </a:xfrm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MUCHAS GRACIAS</a:t>
            </a:r>
            <a:endParaRPr lang="es-ES" sz="60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7" y="734401"/>
            <a:ext cx="867588" cy="654784"/>
          </a:xfrm>
        </p:spPr>
      </p:pic>
    </p:spTree>
    <p:extLst>
      <p:ext uri="{BB962C8B-B14F-4D97-AF65-F5344CB8AC3E}">
        <p14:creationId xmlns:p14="http://schemas.microsoft.com/office/powerpoint/2010/main" val="13570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21711" r="30181" b="24935"/>
          <a:stretch/>
        </p:blipFill>
        <p:spPr>
          <a:xfrm>
            <a:off x="2988258" y="848065"/>
            <a:ext cx="5956549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9905999" cy="6604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999" y="42691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60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ENGLISH WEEK</a:t>
            </a:r>
            <a:endParaRPr lang="es-ES" sz="60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21711" r="30181" b="24935"/>
          <a:stretch/>
        </p:blipFill>
        <p:spPr>
          <a:xfrm>
            <a:off x="10435393" y="352765"/>
            <a:ext cx="1756607" cy="137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25930" y="-20479"/>
            <a:ext cx="10466070" cy="685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78"/>
            <a:ext cx="4284885" cy="4284885"/>
          </a:xfr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713782" y="668115"/>
            <a:ext cx="3757246" cy="5198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>
                <a:latin typeface="BentonSans Bold" panose="02000503000000020004" pitchFamily="50" charset="0"/>
              </a:rPr>
              <a:t>Hacer un curso en el extranjero favorece el aprendizaje del inglés y mejora la confianza y autonomía del estudiante. </a:t>
            </a:r>
          </a:p>
          <a:p>
            <a:pPr marL="0" indent="0">
              <a:buNone/>
            </a:pPr>
            <a:r>
              <a:rPr lang="es-ES" dirty="0" smtClean="0">
                <a:latin typeface="BentonSans Bold" panose="02000503000000020004" pitchFamily="50" charset="0"/>
              </a:rPr>
              <a:t>Los programas están pensados para que aprendan cosas nuevas sobre la cultura del país y mejoren sus habilidades orales en un entorno real.</a:t>
            </a:r>
            <a:endParaRPr lang="es-ES" dirty="0">
              <a:latin typeface="BentonSans Bold" panose="02000503000000020004" pitchFamily="50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877535" y="1608521"/>
            <a:ext cx="3600000" cy="3600000"/>
          </a:xfrm>
          <a:prstGeom prst="ellipse">
            <a:avLst/>
          </a:prstGeom>
          <a:solidFill>
            <a:srgbClr val="2C313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FDD31B"/>
                </a:solidFill>
                <a:latin typeface="ClanPro-Ultra" panose="020B0B04030101020102" pitchFamily="34" charset="0"/>
              </a:rPr>
              <a:t>¿POR QUÉ ENGLISH WEEK?</a:t>
            </a:r>
          </a:p>
        </p:txBody>
      </p:sp>
    </p:spTree>
    <p:extLst>
      <p:ext uri="{BB962C8B-B14F-4D97-AF65-F5344CB8AC3E}">
        <p14:creationId xmlns:p14="http://schemas.microsoft.com/office/powerpoint/2010/main" val="22320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15390" y="1408112"/>
            <a:ext cx="9860280" cy="3426778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  <a:t>1.</a:t>
            </a:r>
            <a:b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</a:br>
            <a:r>
              <a:rPr lang="es-ES" sz="6600" dirty="0" smtClean="0">
                <a:solidFill>
                  <a:srgbClr val="2C313D"/>
                </a:solidFill>
                <a:latin typeface="ClanPro-Ultra" panose="020B0B04030101020102" pitchFamily="34" charset="0"/>
              </a:rPr>
              <a:t>EL PROGRAMA</a:t>
            </a:r>
            <a:endParaRPr lang="es-ES" sz="6600" dirty="0">
              <a:solidFill>
                <a:srgbClr val="2C313D"/>
              </a:solidFill>
              <a:latin typeface="ClanPro-Ultra" panose="020B0B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262" y="1382395"/>
            <a:ext cx="5231423" cy="2046605"/>
          </a:xfrm>
        </p:spPr>
        <p:txBody>
          <a:bodyPr>
            <a:no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s-ES" sz="4000" dirty="0" smtClean="0">
                <a:latin typeface="ClanPro-Ultra" panose="020B0B04030101020102" pitchFamily="34" charset="0"/>
              </a:rPr>
              <a:t>BRAY Y</a:t>
            </a:r>
            <a:r>
              <a:rPr lang="es-ES" sz="5400" dirty="0" smtClean="0">
                <a:latin typeface="ClanPro-Ultra" panose="020B0B04030101020102" pitchFamily="34" charset="0"/>
              </a:rPr>
              <a:t/>
            </a:r>
            <a:br>
              <a:rPr lang="es-ES" sz="5400" dirty="0" smtClean="0">
                <a:latin typeface="ClanPro-Ultra" panose="020B0B04030101020102" pitchFamily="34" charset="0"/>
              </a:rPr>
            </a:br>
            <a:r>
              <a:rPr lang="es-ES" sz="2400" dirty="0" smtClean="0">
                <a:latin typeface="ClanPro-Ultra" panose="020B0B04030101020102" pitchFamily="34" charset="0"/>
              </a:rPr>
              <a:t>20 AL 26 DE OCTUBRE </a:t>
            </a:r>
            <a:br>
              <a:rPr lang="es-ES" sz="2400" dirty="0" smtClean="0">
                <a:latin typeface="ClanPro-Ultra" panose="020B0B04030101020102" pitchFamily="34" charset="0"/>
              </a:rPr>
            </a:br>
            <a:r>
              <a:rPr lang="es-ES" sz="2400" dirty="0" smtClean="0">
                <a:latin typeface="ClanPro-Ultra" panose="020B0B04030101020102" pitchFamily="34" charset="0"/>
              </a:rPr>
              <a:t>2019</a:t>
            </a:r>
            <a:endParaRPr lang="es-ES" sz="2400" dirty="0">
              <a:latin typeface="ClanPro-Ultra" panose="020B0B04030101020102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86300" y="0"/>
            <a:ext cx="7505700" cy="6858000"/>
          </a:xfrm>
          <a:prstGeom prst="rect">
            <a:avLst/>
          </a:prstGeom>
          <a:solidFill>
            <a:srgbClr val="2C31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4000" dirty="0" smtClean="0">
                <a:latin typeface="ClanPro-Ultra" panose="020B0B04030101020102" pitchFamily="34" charset="0"/>
              </a:rPr>
              <a:t>15 h de clase de inglés</a:t>
            </a:r>
          </a:p>
          <a:p>
            <a:pPr lvl="1"/>
            <a:r>
              <a:rPr lang="es-ES" sz="4000" dirty="0" smtClean="0">
                <a:latin typeface="ClanPro-Ultra" panose="020B0B04030101020102" pitchFamily="34" charset="0"/>
              </a:rPr>
              <a:t>Familia compartida</a:t>
            </a:r>
          </a:p>
          <a:p>
            <a:pPr lvl="1"/>
            <a:r>
              <a:rPr lang="es-ES" sz="4000" dirty="0" smtClean="0">
                <a:latin typeface="ClanPro-Ultra" panose="020B0B04030101020102" pitchFamily="34" charset="0"/>
              </a:rPr>
              <a:t>Programa de actividades</a:t>
            </a:r>
            <a:endParaRPr lang="es-ES" sz="4000" dirty="0">
              <a:latin typeface="ClanPro-Ultra" panose="020B0B04030101020102" pitchFamily="34" charset="0"/>
            </a:endParaRPr>
          </a:p>
          <a:p>
            <a:pPr lvl="1"/>
            <a:r>
              <a:rPr lang="es-ES" sz="4000" dirty="0" smtClean="0">
                <a:latin typeface="ClanPro-Ultra" panose="020B0B04030101020102" pitchFamily="34" charset="0"/>
              </a:rPr>
              <a:t>Transfer en destino</a:t>
            </a:r>
          </a:p>
          <a:p>
            <a:pPr lvl="1"/>
            <a:r>
              <a:rPr lang="es-ES" sz="4000" dirty="0" smtClean="0">
                <a:latin typeface="ClanPro-Ultra" panose="020B0B04030101020102" pitchFamily="34" charset="0"/>
              </a:rPr>
              <a:t>Seguro médico y de viajes</a:t>
            </a:r>
          </a:p>
          <a:p>
            <a:pPr lvl="1"/>
            <a:r>
              <a:rPr lang="es-ES" sz="4000" dirty="0" smtClean="0">
                <a:latin typeface="ClanPro-Ultra" panose="020B0B04030101020102" pitchFamily="34" charset="0"/>
              </a:rPr>
              <a:t>Asistencia 24h en la escuela</a:t>
            </a:r>
          </a:p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21711" r="30181" b="24935"/>
          <a:stretch/>
        </p:blipFill>
        <p:spPr>
          <a:xfrm>
            <a:off x="1210191" y="3667465"/>
            <a:ext cx="3127564" cy="24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84700" y="365124"/>
            <a:ext cx="7263559" cy="710946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54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MADUREZ</a:t>
            </a:r>
          </a:p>
          <a:p>
            <a:pPr algn="r"/>
            <a:r>
              <a:rPr lang="es-ES" sz="54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APRENDIZAJE</a:t>
            </a:r>
          </a:p>
          <a:p>
            <a:pPr algn="r"/>
            <a:r>
              <a:rPr lang="es-ES" sz="54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CONOCIMIENTO</a:t>
            </a:r>
          </a:p>
          <a:p>
            <a:pPr algn="r"/>
            <a:r>
              <a:rPr lang="es-ES" sz="54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INSPIRACIÓN</a:t>
            </a:r>
          </a:p>
          <a:p>
            <a:pPr algn="r"/>
            <a:r>
              <a:rPr lang="es-ES" sz="54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INTEGRACIÓN</a:t>
            </a:r>
            <a:endParaRPr lang="es-ES" sz="54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174" y="295908"/>
            <a:ext cx="6486525" cy="706837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OBJETIVOS</a:t>
            </a:r>
            <a:endParaRPr lang="es-ES" sz="36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52" y="365124"/>
            <a:ext cx="606631" cy="457835"/>
          </a:xfrm>
        </p:spPr>
      </p:pic>
    </p:spTree>
    <p:extLst>
      <p:ext uri="{BB962C8B-B14F-4D97-AF65-F5344CB8AC3E}">
        <p14:creationId xmlns:p14="http://schemas.microsoft.com/office/powerpoint/2010/main" val="2701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3940" y="1179512"/>
            <a:ext cx="10203180" cy="3563937"/>
          </a:xfrm>
        </p:spPr>
        <p:txBody>
          <a:bodyPr>
            <a:normAutofit/>
          </a:bodyPr>
          <a:lstStyle/>
          <a:p>
            <a:r>
              <a:rPr lang="es-ES" sz="6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2</a:t>
            </a:r>
            <a:r>
              <a:rPr lang="es-ES" sz="6600" dirty="0">
                <a:solidFill>
                  <a:schemeClr val="bg1"/>
                </a:solidFill>
                <a:latin typeface="ClanPro-Ultra" panose="020B0B04030101020102" pitchFamily="34" charset="0"/>
              </a:rPr>
              <a:t>.</a:t>
            </a:r>
            <a:r>
              <a:rPr lang="es-ES" sz="6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 </a:t>
            </a:r>
            <a:br>
              <a:rPr lang="es-ES" sz="6600" dirty="0" smtClean="0">
                <a:solidFill>
                  <a:schemeClr val="bg1"/>
                </a:solidFill>
                <a:latin typeface="ClanPro-Ultra" panose="020B0B04030101020102" pitchFamily="34" charset="0"/>
              </a:rPr>
            </a:br>
            <a:r>
              <a:rPr lang="es-ES" sz="6600" dirty="0" smtClean="0">
                <a:solidFill>
                  <a:schemeClr val="bg1"/>
                </a:solidFill>
                <a:latin typeface="ClanPro-Ultra" panose="020B0B04030101020102" pitchFamily="34" charset="0"/>
              </a:rPr>
              <a:t>LA CIUDAD Y LA ESCUELA</a:t>
            </a:r>
            <a:endParaRPr lang="es-ES" sz="6600" dirty="0">
              <a:solidFill>
                <a:schemeClr val="bg1"/>
              </a:solidFill>
              <a:latin typeface="ClanPro-Ultra" panose="020B0B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9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527</Words>
  <Application>Microsoft Office PowerPoint</Application>
  <PresentationFormat>Personalizado</PresentationFormat>
  <Paragraphs>96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ENGLISH WEEK 2020</vt:lpstr>
      <vt:lpstr>Presentación de PowerPoint</vt:lpstr>
      <vt:lpstr>Presentación de PowerPoint</vt:lpstr>
      <vt:lpstr>ENGLISH WEEK</vt:lpstr>
      <vt:lpstr>Presentación de PowerPoint</vt:lpstr>
      <vt:lpstr>1. EL PROGRAMA</vt:lpstr>
      <vt:lpstr>BRAY Y 20 AL 26 DE OCTUBRE  2019</vt:lpstr>
      <vt:lpstr>OBJETIVOS</vt:lpstr>
      <vt:lpstr>2.  LA CIUDAD Y LA ESCUELA</vt:lpstr>
      <vt:lpstr>Presentación de PowerPoint</vt:lpstr>
      <vt:lpstr>Presentación de PowerPoint</vt:lpstr>
      <vt:lpstr>3. EL CONTENIDO</vt:lpstr>
      <vt:lpstr>Presentación de PowerPoint</vt:lpstr>
      <vt:lpstr>Presentación de PowerPoint</vt:lpstr>
      <vt:lpstr>Presentación de PowerPoint</vt:lpstr>
      <vt:lpstr>Presentación de PowerPoint</vt:lpstr>
      <vt:lpstr>4. VISITAS Y ACTIVIDADES</vt:lpstr>
      <vt:lpstr>Presentación de PowerPoint</vt:lpstr>
      <vt:lpstr>  TELÉFONO DE CONTACTO 685 023 075 </vt:lpstr>
      <vt:lpstr>MUCHAS GRACIAS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DE MONITORES 2019</dc:title>
  <dc:creator>Tania Montane</dc:creator>
  <cp:lastModifiedBy>Usuario de Windows</cp:lastModifiedBy>
  <cp:revision>119</cp:revision>
  <dcterms:created xsi:type="dcterms:W3CDTF">2019-04-01T15:34:42Z</dcterms:created>
  <dcterms:modified xsi:type="dcterms:W3CDTF">2019-10-15T09:48:02Z</dcterms:modified>
</cp:coreProperties>
</file>